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78" r:id="rId3"/>
    <p:sldId id="323" r:id="rId4"/>
    <p:sldId id="318" r:id="rId5"/>
    <p:sldId id="284" r:id="rId6"/>
    <p:sldId id="292" r:id="rId7"/>
    <p:sldId id="301" r:id="rId8"/>
    <p:sldId id="324" r:id="rId9"/>
    <p:sldId id="321" r:id="rId10"/>
    <p:sldId id="293" r:id="rId11"/>
    <p:sldId id="319" r:id="rId12"/>
    <p:sldId id="322" r:id="rId13"/>
    <p:sldId id="312" r:id="rId14"/>
    <p:sldId id="315" r:id="rId15"/>
    <p:sldId id="313" r:id="rId16"/>
    <p:sldId id="316" r:id="rId17"/>
    <p:sldId id="314" r:id="rId18"/>
    <p:sldId id="317" r:id="rId19"/>
    <p:sldId id="320" r:id="rId20"/>
    <p:sldId id="306" r:id="rId21"/>
    <p:sldId id="307" r:id="rId22"/>
    <p:sldId id="308" r:id="rId23"/>
    <p:sldId id="309" r:id="rId24"/>
    <p:sldId id="310" r:id="rId25"/>
    <p:sldId id="262" r:id="rId26"/>
    <p:sldId id="263" r:id="rId27"/>
    <p:sldId id="311" r:id="rId28"/>
    <p:sldId id="283" r:id="rId29"/>
    <p:sldId id="258" r:id="rId30"/>
    <p:sldId id="259" r:id="rId31"/>
    <p:sldId id="260" r:id="rId32"/>
    <p:sldId id="265" r:id="rId33"/>
    <p:sldId id="266" r:id="rId34"/>
    <p:sldId id="261" r:id="rId35"/>
    <p:sldId id="264" r:id="rId36"/>
    <p:sldId id="280" r:id="rId37"/>
    <p:sldId id="281" r:id="rId38"/>
    <p:sldId id="275" r:id="rId39"/>
    <p:sldId id="276" r:id="rId40"/>
    <p:sldId id="277" r:id="rId41"/>
    <p:sldId id="267" r:id="rId42"/>
    <p:sldId id="268" r:id="rId43"/>
    <p:sldId id="269" r:id="rId44"/>
    <p:sldId id="270" r:id="rId45"/>
    <p:sldId id="271" r:id="rId46"/>
    <p:sldId id="272" r:id="rId47"/>
    <p:sldId id="273" r:id="rId48"/>
    <p:sldId id="274" r:id="rId4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EB595-25C7-4C32-856D-71952A0B7920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518D7-103A-4B4E-BBAC-08C6E91BE0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5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0C4F0-26CB-43B4-9B23-A19DF4DC25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39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0C4F0-26CB-43B4-9B23-A19DF4DC25E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68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63AFBA-4070-4425-BBC2-34C639FA1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AE891DD-6982-40A0-AC85-2A1655FF8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87442F-A6D8-4D81-A048-BBBEF732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BF5F65-E4A1-4997-A455-C118AD66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34106F-BD59-4872-A221-7DC9F2F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66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14E6BB-55B7-4B56-974E-D195EFBE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21CA063-94AC-4631-BE3C-E12F3944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FFC6A2-D04D-4298-9DBC-6A861CD2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6D8035-57EA-46FB-B3B2-52BF16A8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547629-79AF-44CD-A68E-B3400424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7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202D745-0DC4-425D-ACF6-A56D5D7C9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88F90C3-16E6-437F-8612-82040839C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1A73E3-F71A-4366-BBDB-3E81FA40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7DC252-6217-408B-A8ED-DBAF50EA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CE5281-10A6-4FD7-8F2E-B2B2B599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28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00EE3-734F-4487-8796-E6B74AF4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674414-35A8-47A9-A517-71838407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E8BBC5-AC3B-40B0-9A4B-342AF991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888176-E3B9-4BE6-BF2D-FEC0819B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662DD4-FEDB-422E-BAEA-80A55FA9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95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C3AAD-1A9B-4CC4-8AA4-9C0CF4AC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56507D-2196-48CA-A0DE-556AB5CC0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8BB96B-ED4F-4307-BBBB-9AB56A5A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5F58B1-6BE9-45F5-834E-7FC342BED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34CFA6-FADF-4F27-BBBE-BFA82C46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85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1BF990-C9D3-4C04-972A-870E40BB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1E3CF1-9134-4F44-A5EA-D642DB25D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8C4905-1544-4B28-A25D-DFBFF1B2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D4A3D0-84F0-42B4-89F4-A0118336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7F675F-E079-4B50-9C58-341992EF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542077-69AF-4CE6-9418-C2AE6A26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12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44773D-87EB-4D6D-9C53-5B20C886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81C55E-0F66-453C-9426-DC1B4C0A4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D163FB5-4A54-46CE-A30E-1D85F96D5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9FEF226-1605-493C-99C2-DF13153AB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2A75FC5-7D92-4277-B389-3171D55D5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78D2F60-D4C7-47A3-A889-8CF33636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E5FAF8A-9C6D-4EFB-9FE0-0D06F4A0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FC9BBDE-6FC3-4985-84A6-F33C3E08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32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0ADD2A-D56D-4273-9271-54481167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AC14BF-D190-4407-8878-EF8C7EB4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48AB626-553F-4A2A-BAB4-338555CF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0B17D7-4609-4B95-A71C-462F6305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03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C2D95AA-847F-48C5-9C8E-5771F458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82C9B1-3A06-4D61-B08E-A1BF5B81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0844FD-1FB0-480B-A2C4-750DE742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7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87BC6-252C-4DCB-8960-B169F6BC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D9A47B-A8DA-4258-A773-3D605E9B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62E46A-03D7-44FC-AD24-9E2331108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C06F8E-E5A3-4297-B661-3673884C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B6A7861-7ABB-4619-A320-7E6BCA0A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FAAC39D-B187-4EEC-87DC-9A372D4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5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E024A-4D86-44C3-9BF3-55987E31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7A8902C-698D-43A0-AD0C-95B2AC2B9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EEAC96D-1D71-4A1C-AFD7-BB3A70307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9A0CC2-099F-4BAE-B086-D9C97958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8A8ECB-BAD3-4BF6-AEEF-62E05E0B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ABD290-F115-49D3-9677-C4D0D305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96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B003C83-6815-428E-9140-85DAD54C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E90B64-5EEF-40CE-B0A9-D0AABBCB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4B2DFB-1DFE-4DC8-AD88-7FDE19978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006B-8A7B-43A7-A0EA-3C3CA22C9195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D724E8-43EC-4B78-B847-B3264E5AA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EEBAF2-D583-45BB-BD7A-3554D6432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CFB7-01E0-400B-B85E-5AF33EF0F0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32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AE85C0-760E-4322-A859-6085AAF00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latin typeface="+mn-lt"/>
              </a:rPr>
              <a:t>I-star Model Regression</a:t>
            </a:r>
            <a:endParaRPr lang="zh-TW" altLang="en-US" sz="5400" dirty="0">
              <a:latin typeface="+mn-lt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578E867-10CE-4CD2-AA3D-F55A2E9CB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許中愉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>
                <a:ea typeface="微軟正黑體" panose="020B0604030504040204" pitchFamily="34" charset="-120"/>
              </a:rPr>
              <a:t>邢子謙</a:t>
            </a:r>
            <a:r>
              <a:rPr lang="zh-TW" altLang="en-US" sz="2000" dirty="0"/>
              <a:t> </a:t>
            </a:r>
            <a:r>
              <a:rPr lang="en-US" altLang="zh-TW" sz="2000" dirty="0"/>
              <a:t>08/07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5068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5F7BE4-C3C3-42EE-3938-A6981162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/>
              <a:t>Deciphering Models</a:t>
            </a:r>
            <a:r>
              <a:rPr lang="zh-TW" altLang="en-US" sz="4400" dirty="0"/>
              <a:t> </a:t>
            </a:r>
            <a:r>
              <a:rPr lang="en-US" altLang="zh-TW" sz="4400" dirty="0"/>
              <a:t>- Daily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E8570E-FD22-3F08-744F-8CBF65183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825"/>
                <a:ext cx="10515600" cy="49720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/>
                  <a:t>Simplified Model (</a:t>
                </a:r>
                <a:r>
                  <a:rPr lang="en-US" altLang="zh-TW" dirty="0" err="1"/>
                  <a:t>Kissell</a:t>
                </a:r>
                <a:r>
                  <a:rPr lang="en-US" altLang="zh-TW" dirty="0"/>
                  <a:t> [2006])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𝑀𝐼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𝑆𝑖𝑧𝑒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𝑃𝑂𝑉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800" dirty="0"/>
                  <a:t>Step I: Take log transformation of the data (using natural logs)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𝑀𝐼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𝑏𝑝</m:t>
                              </m:r>
                            </m:sub>
                          </m:sSub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𝑆𝑖𝑧𝑒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𝑃𝑂𝑉</m:t>
                          </m:r>
                        </m:e>
                      </m:d>
                    </m:oMath>
                  </m:oMathPara>
                </a14:m>
                <a:endParaRPr lang="en-US" altLang="zh-TW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800" dirty="0"/>
                  <a:t>Step II: Run an OLS regression to estimate the parameters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E8570E-FD22-3F08-744F-8CBF65183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825"/>
                <a:ext cx="10515600" cy="49720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35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8878DE38-D7E6-4A57-9D70-C14B9A6E1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843503"/>
              </p:ext>
            </p:extLst>
          </p:nvPr>
        </p:nvGraphicFramePr>
        <p:xfrm>
          <a:off x="1760538" y="639763"/>
          <a:ext cx="8670925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3" imgW="6676955" imgH="4295741" progId="Excel.Sheet.12">
                  <p:embed/>
                </p:oleObj>
              </mc:Choice>
              <mc:Fallback>
                <p:oleObj name="Worksheet" r:id="rId3" imgW="6676955" imgH="42957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0538" y="639763"/>
                        <a:ext cx="8670925" cy="557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24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44DB68-C7A5-943E-6472-A6F6D7FF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R-squared &lt; 0 or &gt; train set R-squared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085E56-E830-4984-99FC-4352BA949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50505"/>
                </a:solidFill>
                <a:latin typeface="Segoe UI Historic" panose="020B0502040204020203" pitchFamily="34" charset="0"/>
              </a:rPr>
              <a:t>Daily Data - 7 day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50505"/>
                </a:solidFill>
                <a:latin typeface="Segoe UI Historic" panose="020B0502040204020203" pitchFamily="34" charset="0"/>
              </a:rPr>
              <a:t>Training Set / Testing Set : 2021.8~2022.5 / 2022.6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50505"/>
                </a:solidFill>
                <a:latin typeface="Segoe UI Historic" panose="020B0502040204020203" pitchFamily="34" charset="0"/>
              </a:rPr>
              <a:t>Assumption: 2022.6 </a:t>
            </a:r>
            <a:r>
              <a:rPr lang="zh-TW" altLang="en-US" sz="2800" dirty="0">
                <a:solidFill>
                  <a:srgbClr val="050505"/>
                </a:solidFill>
                <a:latin typeface="Segoe UI Historic" panose="020B0502040204020203" pitchFamily="34" charset="0"/>
              </a:rPr>
              <a:t>股價特殊變動</a:t>
            </a:r>
            <a:endParaRPr lang="en-US" altLang="zh-TW" sz="2800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50505"/>
                </a:solidFill>
                <a:latin typeface="Segoe UI Historic" panose="020B0502040204020203" pitchFamily="34" charset="0"/>
              </a:rPr>
              <a:t>R-squared Plot: Train Set </a:t>
            </a:r>
            <a:r>
              <a:rPr lang="en-US" altLang="zh-TW" dirty="0">
                <a:solidFill>
                  <a:srgbClr val="050505"/>
                </a:solidFill>
                <a:latin typeface="Segoe UI Historic" panose="020B0502040204020203" pitchFamily="34" charset="0"/>
              </a:rPr>
              <a:t>–</a:t>
            </a:r>
            <a:r>
              <a:rPr lang="en-US" altLang="zh-TW" sz="2800" dirty="0">
                <a:solidFill>
                  <a:srgbClr val="050505"/>
                </a:solidFill>
                <a:latin typeface="Segoe UI Historic" panose="020B0502040204020203" pitchFamily="34" charset="0"/>
              </a:rPr>
              <a:t> 2021.8~2022.5 / 2021.8~2022.4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solidFill>
                  <a:srgbClr val="050505"/>
                </a:solidFill>
                <a:latin typeface="Segoe UI Historic" panose="020B0502040204020203" pitchFamily="34" charset="0"/>
              </a:rPr>
              <a:t>			Test Set – Train Set</a:t>
            </a:r>
            <a:r>
              <a:rPr lang="zh-TW" alt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 後 </a:t>
            </a:r>
            <a:r>
              <a:rPr lang="en-US" altLang="zh-TW" dirty="0">
                <a:solidFill>
                  <a:srgbClr val="050505"/>
                </a:solidFill>
                <a:latin typeface="Segoe UI Historic" panose="020B0502040204020203" pitchFamily="34" charset="0"/>
              </a:rPr>
              <a:t>1 month / 2 month</a:t>
            </a:r>
            <a:endParaRPr lang="en-US" altLang="zh-TW" sz="2800" dirty="0">
              <a:solidFill>
                <a:srgbClr val="050505"/>
              </a:solidFill>
              <a:latin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7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B0C4FA-4453-222E-51E4-C7706EDE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R2-Train 7 day/ Test 30 day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17C58D-4DF2-00F0-2527-1A8EAB58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7016" cy="4351338"/>
          </a:xfrm>
        </p:spPr>
        <p:txBody>
          <a:bodyPr/>
          <a:lstStyle/>
          <a:p>
            <a:r>
              <a:rPr lang="en-US" altLang="zh-TW" dirty="0"/>
              <a:t>Train</a:t>
            </a: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B9A2D680-64EA-22F0-3AF9-FC73A4CC485C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8170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3E98A28-7353-6898-A7F7-84CDB1C5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5940"/>
            <a:ext cx="4817016" cy="31562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09BC29F-01EB-43AC-FFDF-501C6A09B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5940"/>
            <a:ext cx="5039430" cy="31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F5221F-A881-B115-A2C7-C8490CC5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R2-Train 7 day/ Test 60 day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EFE2DA-A421-E01C-5BE2-217D3892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zh-TW" dirty="0"/>
              <a:t>Train</a:t>
            </a: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4D09F1-0909-F557-1887-5B98F970AFB3}"/>
              </a:ext>
            </a:extLst>
          </p:cNvPr>
          <p:cNvSpPr txBox="1">
            <a:spLocks/>
          </p:cNvSpPr>
          <p:nvPr/>
        </p:nvSpPr>
        <p:spPr>
          <a:xfrm>
            <a:off x="642112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7A7E416-48EF-6842-8D95-74753A765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2291"/>
            <a:ext cx="5186092" cy="334526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A01834D-882C-10FE-C738-A13DEAC9D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20" y="2292290"/>
            <a:ext cx="5365576" cy="334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65D1D7-F8C0-4897-5819-3DE5CB82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R2-Train 30 day/ Test 30 day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88CCFA-4B98-A8F3-D8E1-778D25CE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zh-TW" dirty="0"/>
              <a:t>Train</a:t>
            </a: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1B5FFEF9-5187-6EDD-ADD4-F08EC4A7C2D1}"/>
              </a:ext>
            </a:extLst>
          </p:cNvPr>
          <p:cNvSpPr txBox="1">
            <a:spLocks/>
          </p:cNvSpPr>
          <p:nvPr/>
        </p:nvSpPr>
        <p:spPr>
          <a:xfrm>
            <a:off x="6530248" y="189674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6C314C-AF1B-0CD5-BAA9-0393D6AB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98642"/>
            <a:ext cx="5257799" cy="338606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8F7A125-E756-DC6E-FDA6-579BF2D52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45" y="2298642"/>
            <a:ext cx="5299511" cy="33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5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F5221F-A881-B115-A2C7-C8490CC5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R2-Train 30 day/ Test 60 day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EFE2DA-A421-E01C-5BE2-217D3892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zh-TW" dirty="0"/>
              <a:t>Train</a:t>
            </a: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4D09F1-0909-F557-1887-5B98F970AFB3}"/>
              </a:ext>
            </a:extLst>
          </p:cNvPr>
          <p:cNvSpPr txBox="1">
            <a:spLocks/>
          </p:cNvSpPr>
          <p:nvPr/>
        </p:nvSpPr>
        <p:spPr>
          <a:xfrm>
            <a:off x="642112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5C39928-425C-57BC-09B9-53A77ABE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5941"/>
            <a:ext cx="5185690" cy="335161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FB5C245-0EEB-C5D2-2340-F247EF6FF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19" y="2285941"/>
            <a:ext cx="5334255" cy="33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6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F5221F-A881-B115-A2C7-C8490CC5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R2-Train 90 day/ Test 30 day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EFE2DA-A421-E01C-5BE2-217D3892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zh-TW" dirty="0"/>
              <a:t>Train</a:t>
            </a: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4D09F1-0909-F557-1887-5B98F970AFB3}"/>
              </a:ext>
            </a:extLst>
          </p:cNvPr>
          <p:cNvSpPr txBox="1">
            <a:spLocks/>
          </p:cNvSpPr>
          <p:nvPr/>
        </p:nvSpPr>
        <p:spPr>
          <a:xfrm>
            <a:off x="642112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24EDA9D-F990-0017-BF9F-633B6344C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9116"/>
            <a:ext cx="5257800" cy="335863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F6EEF01-1FEB-EDD4-415E-3E768EF3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19" y="2289116"/>
            <a:ext cx="5191455" cy="33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9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F5221F-A881-B115-A2C7-C8490CC5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R2-Train 90 day/ Test 60 day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EFE2DA-A421-E01C-5BE2-217D3892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zh-TW" dirty="0"/>
              <a:t>Train</a:t>
            </a: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4D09F1-0909-F557-1887-5B98F970AFB3}"/>
              </a:ext>
            </a:extLst>
          </p:cNvPr>
          <p:cNvSpPr txBox="1">
            <a:spLocks/>
          </p:cNvSpPr>
          <p:nvPr/>
        </p:nvSpPr>
        <p:spPr>
          <a:xfrm>
            <a:off x="642112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20C46D4-1D40-8EBF-A3EE-78FC00D3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120" y="2289116"/>
            <a:ext cx="5293899" cy="334843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78DB8DA-3D4B-6C68-571A-A48965ED9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9116"/>
            <a:ext cx="5308727" cy="33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0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9BE762-8D36-46F3-353B-545255E2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F5D0D5-7C18-5210-287F-CA8932D9E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altLang="zh-TW" dirty="0">
                <a:solidFill>
                  <a:srgbClr val="050505"/>
                </a:solidFill>
                <a:latin typeface="Segoe UI Historic" panose="020B0502040204020203" pitchFamily="34" charset="0"/>
              </a:rPr>
              <a:t>Hourly R-squared &gt; Daily R-squared </a:t>
            </a:r>
            <a:r>
              <a:rPr lang="zh-TW" alt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是因為 </a:t>
            </a:r>
            <a:r>
              <a:rPr lang="en-US" altLang="zh-TW" dirty="0">
                <a:solidFill>
                  <a:srgbClr val="050505"/>
                </a:solidFill>
                <a:latin typeface="Segoe UI Historic" panose="020B0502040204020203" pitchFamily="34" charset="0"/>
              </a:rPr>
              <a:t>hourly data</a:t>
            </a:r>
            <a:r>
              <a:rPr lang="zh-TW" alt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 可捕捉開收盤時交易量集中的特性</a:t>
            </a:r>
            <a:endParaRPr lang="en-US" altLang="zh-TW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zh-TW" dirty="0">
                <a:solidFill>
                  <a:srgbClr val="050505"/>
                </a:solidFill>
                <a:latin typeface="Segoe UI Historic" panose="020B0502040204020203" pitchFamily="34" charset="0"/>
              </a:rPr>
              <a:t>Simplify Model </a:t>
            </a:r>
            <a:r>
              <a:rPr lang="zh-TW" alt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適用於長期交易，短期不適合</a:t>
            </a:r>
            <a:endParaRPr lang="en-US" altLang="zh-TW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zh-TW" alt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拉長 </a:t>
            </a:r>
            <a:r>
              <a:rPr lang="en-US" altLang="zh-TW" dirty="0">
                <a:solidFill>
                  <a:srgbClr val="050505"/>
                </a:solidFill>
                <a:latin typeface="Segoe UI Historic" panose="020B0502040204020203" pitchFamily="34" charset="0"/>
              </a:rPr>
              <a:t>Train Set</a:t>
            </a:r>
            <a:r>
              <a:rPr lang="zh-TW" alt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 時間可使 </a:t>
            </a:r>
            <a:r>
              <a:rPr lang="en-US" altLang="zh-TW" dirty="0">
                <a:solidFill>
                  <a:srgbClr val="050505"/>
                </a:solidFill>
                <a:latin typeface="Segoe UI Historic" panose="020B0502040204020203" pitchFamily="34" charset="0"/>
              </a:rPr>
              <a:t>Test Set R-squared</a:t>
            </a:r>
            <a:r>
              <a:rPr lang="zh-TW" alt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 提升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293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261C82-6E73-4E07-99B8-E1BB148A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I-star Model Types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4C301B-4CF2-49FA-9EFB-F2A8EED05F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514350" indent="-51435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AutoNum type="arabicPeriod"/>
                </a:pPr>
                <a:r>
                  <a:rPr lang="en-US" altLang="zh-TW" sz="2400" dirty="0"/>
                  <a:t>Simplified I-star Model : </a:t>
                </a:r>
                <a:br>
                  <a:rPr lang="en-US" altLang="zh-TW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𝑏𝑝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𝑆𝑖𝑧𝑒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𝑃𝑂𝑉</m:t>
                        </m:r>
                      </m:e>
                      <m:sup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TW" sz="2400" dirty="0"/>
              </a:p>
              <a:p>
                <a:pPr marL="514350" indent="-514350">
                  <a:lnSpc>
                    <a:spcPct val="100000"/>
                  </a:lnSpc>
                  <a:spcBef>
                    <a:spcPts val="600"/>
                  </a:spcBef>
                  <a:buAutoNum type="arabicPeriod"/>
                </a:pPr>
                <a:r>
                  <a:rPr lang="en-US" altLang="zh-TW" sz="2400" dirty="0"/>
                  <a:t>3-steps I-star Model</a:t>
                </a: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𝐴𝑣𝑔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𝑃𝑂𝑉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𝑙𝑖𝑛𝑒𝑎𝑟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𝐴𝐷𝑉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𝑒𝑥𝑝𝑜𝑛𝑒𝑛𝑡𝑖𝑎𝑙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𝐴𝐷𝑉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𝑃𝑂𝑉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4C301B-4CF2-49FA-9EFB-F2A8EED05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69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21C4F-B301-7F23-FEA9-F6B3CCB1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Appendix – Daily 7 day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8D53D6D-56EC-58F8-3604-E5EC91F1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59" y="4026711"/>
            <a:ext cx="5151120" cy="272366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74BB271-908A-73C4-B997-40A2F564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1" y="4030526"/>
            <a:ext cx="5151120" cy="27198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0E32347-E65A-796D-77DC-BBAE3C8F3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378" y="1511298"/>
            <a:ext cx="8832919" cy="21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9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21C4F-B301-7F23-FEA9-F6B3CCB1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Appendix – Daily 30 day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38A05E4-ADEE-2F7F-BA7E-3A8ED936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46" y="4009337"/>
            <a:ext cx="5281694" cy="275566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3608F62-E08A-C22B-E9A6-CF10AC4C3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4009045"/>
            <a:ext cx="5281696" cy="274825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C19F555-DC78-6900-8A27-73A619D7A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634" y="1490979"/>
            <a:ext cx="8695334" cy="21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7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21C4F-B301-7F23-FEA9-F6B3CCB1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Appendix – Daily 90 day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AA03CD0-8539-A4F5-B01B-383611DEE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015" y="4015950"/>
            <a:ext cx="5070787" cy="26996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679A580-DA1F-A957-71C9-99B3D25F4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66901"/>
            <a:ext cx="5070787" cy="264870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FCECBA0-3F3C-A2E4-2D63-E42AFD32F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202" y="1538561"/>
            <a:ext cx="8415595" cy="20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7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21C4F-B301-7F23-FEA9-F6B3CCB1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Appendix – Daily 1 year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72BF468-E12E-783E-F3F8-8C7D28431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45" y="4104697"/>
            <a:ext cx="5013957" cy="266564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770AFB0-F962-D0D8-7944-E98BF07E8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04697"/>
            <a:ext cx="5107957" cy="266564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3C697D6-0DCB-84F1-049D-12693BC2D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718" y="1667845"/>
            <a:ext cx="8756563" cy="21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77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21C4F-B301-7F23-FEA9-F6B3CCB1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Appendix – Hourly 7 day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4864157B-9E52-D66B-057C-B68CB4806BE7}"/>
              </a:ext>
            </a:extLst>
          </p:cNvPr>
          <p:cNvGrpSpPr/>
          <p:nvPr/>
        </p:nvGrpSpPr>
        <p:grpSpPr>
          <a:xfrm>
            <a:off x="6316272" y="3759290"/>
            <a:ext cx="5037528" cy="2943830"/>
            <a:chOff x="7064893" y="365125"/>
            <a:chExt cx="4521434" cy="264223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9CAF3479-AD42-4C7A-FC81-E0025998D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5" r="1"/>
            <a:stretch/>
          </p:blipFill>
          <p:spPr>
            <a:xfrm>
              <a:off x="7064893" y="365125"/>
              <a:ext cx="4521433" cy="1739989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A948A55-0DEF-5B47-8364-9AC9633F12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2009"/>
            <a:stretch/>
          </p:blipFill>
          <p:spPr>
            <a:xfrm>
              <a:off x="7064895" y="2105114"/>
              <a:ext cx="4521432" cy="902246"/>
            </a:xfrm>
            <a:prstGeom prst="rect">
              <a:avLst/>
            </a:prstGeom>
          </p:spPr>
        </p:pic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E5C5C6B0-5571-66DA-BCD0-9B991A068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4" y="3759290"/>
            <a:ext cx="5008045" cy="193859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0858082-6B1E-7FF0-BB1A-83E1D639D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84" y="5697888"/>
            <a:ext cx="5008044" cy="10283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EEE981C-D48C-8CC7-6957-D9ECB0CEE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691" y="1490401"/>
            <a:ext cx="7544614" cy="19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28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21C4F-B301-7F23-FEA9-F6B3CCB1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Appendix – Hourly 30 day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D171D93B-32FB-BBE9-18B8-63B986F50211}"/>
              </a:ext>
            </a:extLst>
          </p:cNvPr>
          <p:cNvGrpSpPr/>
          <p:nvPr/>
        </p:nvGrpSpPr>
        <p:grpSpPr>
          <a:xfrm>
            <a:off x="6349519" y="3683590"/>
            <a:ext cx="5004281" cy="2981423"/>
            <a:chOff x="7102994" y="365125"/>
            <a:chExt cx="4508732" cy="268618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1F0CDD4-2840-D736-A5BC-510FBC0D6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994" y="365125"/>
              <a:ext cx="4508732" cy="1771741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56CF796-5A28-52E5-70B3-6C719F376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40"/>
            <a:stretch/>
          </p:blipFill>
          <p:spPr>
            <a:xfrm>
              <a:off x="7102994" y="2136866"/>
              <a:ext cx="4508732" cy="914447"/>
            </a:xfrm>
            <a:prstGeom prst="rect">
              <a:avLst/>
            </a:prstGeom>
          </p:spPr>
        </p:pic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1C6A385-5DA5-5B11-7736-0B37BF0F2024}"/>
              </a:ext>
            </a:extLst>
          </p:cNvPr>
          <p:cNvGrpSpPr/>
          <p:nvPr/>
        </p:nvGrpSpPr>
        <p:grpSpPr>
          <a:xfrm>
            <a:off x="781805" y="3675584"/>
            <a:ext cx="5060677" cy="2989429"/>
            <a:chOff x="1217179" y="3226390"/>
            <a:chExt cx="4515083" cy="266713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4A326F7-426C-5620-C678-58017423D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7179" y="3226390"/>
              <a:ext cx="4515082" cy="174634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46F59630-BB0F-CDD8-BA9B-348F19215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7180" y="4972730"/>
              <a:ext cx="4515082" cy="920797"/>
            </a:xfrm>
            <a:prstGeom prst="rect">
              <a:avLst/>
            </a:prstGeom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811797F1-8DC2-1C83-663C-0EE0962CB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172" y="1480614"/>
            <a:ext cx="7653086" cy="19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0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21C4F-B301-7F23-FEA9-F6B3CCB1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Appendix – Hourly 90 day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0726D411-B718-9751-D73E-E0BAA511E51D}"/>
              </a:ext>
            </a:extLst>
          </p:cNvPr>
          <p:cNvGrpSpPr/>
          <p:nvPr/>
        </p:nvGrpSpPr>
        <p:grpSpPr>
          <a:xfrm>
            <a:off x="6332520" y="3672883"/>
            <a:ext cx="5021281" cy="2988690"/>
            <a:chOff x="7238249" y="365125"/>
            <a:chExt cx="4502381" cy="267983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DB342A2-CFED-D8E9-FECF-68FB0AC4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8249" y="365125"/>
              <a:ext cx="4502381" cy="175269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BB3F46B-1644-098A-E013-D20C42B32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8249" y="2117815"/>
              <a:ext cx="4502381" cy="927148"/>
            </a:xfrm>
            <a:prstGeom prst="rect">
              <a:avLst/>
            </a:prstGeom>
          </p:spPr>
        </p:pic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B68F871-3880-934F-1233-B9895A5DD3E1}"/>
              </a:ext>
            </a:extLst>
          </p:cNvPr>
          <p:cNvGrpSpPr/>
          <p:nvPr/>
        </p:nvGrpSpPr>
        <p:grpSpPr>
          <a:xfrm>
            <a:off x="728731" y="3672883"/>
            <a:ext cx="5130750" cy="2988690"/>
            <a:chOff x="8931794" y="1864300"/>
            <a:chExt cx="4508732" cy="262636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AE54819E-FE24-6520-6712-850007E08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31794" y="1864300"/>
              <a:ext cx="4508732" cy="1797142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89BD7CAB-E1E4-0F4B-5E61-2A03458C0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2073"/>
            <a:stretch/>
          </p:blipFill>
          <p:spPr>
            <a:xfrm>
              <a:off x="8931794" y="3618837"/>
              <a:ext cx="4508732" cy="871824"/>
            </a:xfrm>
            <a:prstGeom prst="rect">
              <a:avLst/>
            </a:prstGeom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B7F692BC-B59A-F65A-3D93-A5A5EA7D6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904" y="1483316"/>
            <a:ext cx="7572192" cy="19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21C4F-B301-7F23-FEA9-F6B3CCB1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Appendix – Hourly 1 year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8F03271-C393-0D85-1968-500896EB9687}"/>
              </a:ext>
            </a:extLst>
          </p:cNvPr>
          <p:cNvGrpSpPr/>
          <p:nvPr/>
        </p:nvGrpSpPr>
        <p:grpSpPr>
          <a:xfrm>
            <a:off x="6314439" y="3698382"/>
            <a:ext cx="5039361" cy="2936098"/>
            <a:chOff x="7110613" y="445091"/>
            <a:chExt cx="4534133" cy="264173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D278CAD-BB9F-8ACD-C915-3ED397A58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0613" y="445091"/>
              <a:ext cx="4534133" cy="1720938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5D73C8E-B1CB-EF92-C992-5AC1A6348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0613" y="2166029"/>
              <a:ext cx="4534133" cy="920797"/>
            </a:xfrm>
            <a:prstGeom prst="rect">
              <a:avLst/>
            </a:prstGeom>
          </p:spPr>
        </p:pic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9744D31-E613-0831-C6B9-F4492EDF1478}"/>
              </a:ext>
            </a:extLst>
          </p:cNvPr>
          <p:cNvGrpSpPr/>
          <p:nvPr/>
        </p:nvGrpSpPr>
        <p:grpSpPr>
          <a:xfrm>
            <a:off x="775856" y="3698382"/>
            <a:ext cx="5101705" cy="2936098"/>
            <a:chOff x="3819408" y="2552655"/>
            <a:chExt cx="4553184" cy="262041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121ECE9-8DAE-09F7-7B31-AE694592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9408" y="2552655"/>
              <a:ext cx="4553184" cy="175269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83CBF685-3185-A4B7-8749-983F6B1E1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9408" y="4290377"/>
              <a:ext cx="4553184" cy="882695"/>
            </a:xfrm>
            <a:prstGeom prst="rect">
              <a:avLst/>
            </a:prstGeom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4DF6C1EF-8336-D7FB-44B6-F694A7829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285" y="1420010"/>
            <a:ext cx="7818569" cy="20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80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651A3A-AB1A-44BC-A4BF-F72FB2E0F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latin typeface="+mn-lt"/>
              </a:rPr>
              <a:t>3-steps I-star Model</a:t>
            </a:r>
            <a:endParaRPr lang="zh-TW" altLang="en-US" sz="5400" dirty="0">
              <a:latin typeface="+mn-lt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D23BA0-4225-4817-9A1E-111709480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792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B26198-6D3F-4FF6-B6A0-C1181422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Setting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D7C5DB-EEAB-4F97-ABF3-E934EEA94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TW" sz="2200" dirty="0"/>
              <a:t>Stock : 2914.T</a:t>
            </a:r>
          </a:p>
          <a:p>
            <a:pPr>
              <a:spcBef>
                <a:spcPts val="600"/>
              </a:spcBef>
            </a:pPr>
            <a:r>
              <a:rPr lang="en-US" altLang="zh-TW" sz="2200" dirty="0"/>
              <a:t>Time 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200" dirty="0"/>
              <a:t>	1. Train : 2021.08.04 ~ 2022.04.28, Test : 2022.05.02 ~ 2022.06.30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200" dirty="0"/>
              <a:t>	2. Train : 2022.03.01 ~ 2022.05.31, Test : 2022.06.01 ~ 2022.06.30</a:t>
            </a:r>
          </a:p>
          <a:p>
            <a:pPr>
              <a:spcBef>
                <a:spcPts val="600"/>
              </a:spcBef>
            </a:pPr>
            <a:r>
              <a:rPr lang="en-US" altLang="zh-TW" sz="2200" dirty="0"/>
              <a:t>Data 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200" dirty="0"/>
              <a:t>	1. Original, 2. Without outlier(V &gt; 2*ADV, delta(P) &gt; 3*sigma)</a:t>
            </a:r>
          </a:p>
          <a:p>
            <a:pPr>
              <a:spcBef>
                <a:spcPts val="600"/>
              </a:spcBef>
            </a:pPr>
            <a:r>
              <a:rPr lang="en-US" altLang="zh-TW" sz="2200" dirty="0"/>
              <a:t>Heterogeneity 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200" dirty="0"/>
              <a:t>	1. Original, 2. Hetero. adjusted</a:t>
            </a:r>
          </a:p>
          <a:p>
            <a:pPr>
              <a:spcBef>
                <a:spcPts val="600"/>
              </a:spcBef>
            </a:pPr>
            <a:r>
              <a:rPr lang="en-US" altLang="zh-TW" sz="2200" dirty="0"/>
              <a:t>Model 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200" dirty="0"/>
              <a:t>	1. Linear I-star, 2. Exponential I-star</a:t>
            </a:r>
          </a:p>
          <a:p>
            <a:pPr>
              <a:spcBef>
                <a:spcPts val="600"/>
              </a:spcBef>
            </a:pPr>
            <a:r>
              <a:rPr lang="en-US" altLang="zh-TW" sz="2200" dirty="0"/>
              <a:t>Sign(Imbalance) 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200" dirty="0"/>
              <a:t>	1. Original, 2. Absolute value</a:t>
            </a:r>
          </a:p>
        </p:txBody>
      </p:sp>
    </p:spTree>
    <p:extLst>
      <p:ext uri="{BB962C8B-B14F-4D97-AF65-F5344CB8AC3E}">
        <p14:creationId xmlns:p14="http://schemas.microsoft.com/office/powerpoint/2010/main" val="341195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4401CA-38A5-48AC-A101-FBF928CB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Result</a:t>
            </a:r>
            <a:endParaRPr lang="zh-TW" altLang="en-US" dirty="0">
              <a:latin typeface="+mn-lt"/>
            </a:endParaRPr>
          </a:p>
        </p:txBody>
      </p:sp>
      <p:graphicFrame>
        <p:nvGraphicFramePr>
          <p:cNvPr id="10" name="物件 9">
            <a:extLst>
              <a:ext uri="{FF2B5EF4-FFF2-40B4-BE49-F238E27FC236}">
                <a16:creationId xmlns:a16="http://schemas.microsoft.com/office/drawing/2014/main" id="{8559EB9A-B200-4D14-A397-CB0EE59A2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110275"/>
              </p:ext>
            </p:extLst>
          </p:nvPr>
        </p:nvGraphicFramePr>
        <p:xfrm>
          <a:off x="645319" y="1690688"/>
          <a:ext cx="10901362" cy="42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9610680" imgH="3724139" progId="Excel.Sheet.12">
                  <p:embed/>
                </p:oleObj>
              </mc:Choice>
              <mc:Fallback>
                <p:oleObj name="Worksheet" r:id="rId3" imgW="9610680" imgH="37241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319" y="1690688"/>
                        <a:ext cx="10901362" cy="422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84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B26198-6D3F-4FF6-B6A0-C1181422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Case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D7C5DB-EEAB-4F97-ABF3-E934EEA94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87"/>
          </a:xfrm>
        </p:spPr>
        <p:txBody>
          <a:bodyPr>
            <a:noAutofit/>
          </a:bodyPr>
          <a:lstStyle/>
          <a:p>
            <a:r>
              <a:rPr lang="en-US" altLang="zh-TW" sz="2600" dirty="0"/>
              <a:t>Case 1 : original data / no hetero. adj. / linear I-star / original sign(Q)</a:t>
            </a:r>
          </a:p>
          <a:p>
            <a:r>
              <a:rPr lang="en-US" altLang="zh-TW" sz="2600" dirty="0"/>
              <a:t>Case 2 : </a:t>
            </a:r>
            <a:r>
              <a:rPr lang="en-US" altLang="zh-TW" sz="2600" dirty="0">
                <a:solidFill>
                  <a:srgbClr val="FF0000"/>
                </a:solidFill>
              </a:rPr>
              <a:t>without outlier </a:t>
            </a:r>
            <a:r>
              <a:rPr lang="en-US" altLang="zh-TW" sz="2600" dirty="0"/>
              <a:t>/</a:t>
            </a:r>
            <a:r>
              <a:rPr lang="en-US" altLang="zh-TW" sz="2600" dirty="0">
                <a:solidFill>
                  <a:srgbClr val="FF0000"/>
                </a:solidFill>
              </a:rPr>
              <a:t> </a:t>
            </a:r>
            <a:r>
              <a:rPr lang="en-US" altLang="zh-TW" sz="2600" dirty="0"/>
              <a:t>no hetero. adj. / linear I-star / original sign(Q)</a:t>
            </a:r>
          </a:p>
          <a:p>
            <a:r>
              <a:rPr lang="en-US" altLang="zh-TW" sz="2600" dirty="0"/>
              <a:t>Case 3 : original data / </a:t>
            </a:r>
            <a:r>
              <a:rPr lang="en-US" altLang="zh-TW" sz="2600" dirty="0">
                <a:solidFill>
                  <a:srgbClr val="FF0000"/>
                </a:solidFill>
              </a:rPr>
              <a:t>hetero. adj. </a:t>
            </a:r>
            <a:r>
              <a:rPr lang="en-US" altLang="zh-TW" sz="2600" dirty="0"/>
              <a:t>/ linear I-star / original sign(Q)</a:t>
            </a:r>
          </a:p>
          <a:p>
            <a:r>
              <a:rPr lang="en-US" altLang="zh-TW" sz="2600" dirty="0"/>
              <a:t>Case 4 : </a:t>
            </a:r>
            <a:r>
              <a:rPr lang="en-US" altLang="zh-TW" sz="2600" dirty="0">
                <a:solidFill>
                  <a:srgbClr val="FF0000"/>
                </a:solidFill>
              </a:rPr>
              <a:t>without outlier</a:t>
            </a:r>
            <a:r>
              <a:rPr lang="en-US" altLang="zh-TW" sz="2600" dirty="0"/>
              <a:t> / </a:t>
            </a:r>
            <a:r>
              <a:rPr lang="en-US" altLang="zh-TW" sz="2600" dirty="0">
                <a:solidFill>
                  <a:srgbClr val="FF0000"/>
                </a:solidFill>
              </a:rPr>
              <a:t>hetero. adj. </a:t>
            </a:r>
            <a:r>
              <a:rPr lang="en-US" altLang="zh-TW" sz="2600" dirty="0"/>
              <a:t>/ linear I-star / original sign(Q)</a:t>
            </a:r>
          </a:p>
          <a:p>
            <a:r>
              <a:rPr lang="en-US" altLang="zh-TW" sz="2600" dirty="0"/>
              <a:t>Case 5 : original data / no hetero. adj. / </a:t>
            </a:r>
            <a:r>
              <a:rPr lang="en-US" altLang="zh-TW" sz="2600" dirty="0">
                <a:solidFill>
                  <a:srgbClr val="FF0000"/>
                </a:solidFill>
              </a:rPr>
              <a:t>expo. I-star </a:t>
            </a:r>
            <a:r>
              <a:rPr lang="en-US" altLang="zh-TW" sz="2600" dirty="0"/>
              <a:t>/ original sign(Q)</a:t>
            </a:r>
          </a:p>
          <a:p>
            <a:r>
              <a:rPr lang="en-US" altLang="zh-TW" sz="2600" dirty="0"/>
              <a:t>Case 6 : </a:t>
            </a:r>
            <a:r>
              <a:rPr lang="en-US" altLang="zh-TW" sz="2600" dirty="0">
                <a:solidFill>
                  <a:srgbClr val="FF0000"/>
                </a:solidFill>
              </a:rPr>
              <a:t>without outlier </a:t>
            </a:r>
            <a:r>
              <a:rPr lang="en-US" altLang="zh-TW" sz="2600" dirty="0"/>
              <a:t>/ no hetero. adj. / </a:t>
            </a:r>
            <a:r>
              <a:rPr lang="en-US" altLang="zh-TW" sz="2600" dirty="0">
                <a:solidFill>
                  <a:srgbClr val="FF0000"/>
                </a:solidFill>
              </a:rPr>
              <a:t>expo. I-star </a:t>
            </a:r>
            <a:r>
              <a:rPr lang="en-US" altLang="zh-TW" sz="2600" dirty="0"/>
              <a:t>/ original sign(Q)</a:t>
            </a:r>
          </a:p>
          <a:p>
            <a:r>
              <a:rPr lang="en-US" altLang="zh-TW" sz="2600" dirty="0"/>
              <a:t>Case 7 : original data / </a:t>
            </a:r>
            <a:r>
              <a:rPr lang="en-US" altLang="zh-TW" sz="2600" dirty="0">
                <a:solidFill>
                  <a:srgbClr val="FF0000"/>
                </a:solidFill>
              </a:rPr>
              <a:t>hetero. adj. </a:t>
            </a:r>
            <a:r>
              <a:rPr lang="en-US" altLang="zh-TW" sz="2600" dirty="0"/>
              <a:t>/ linear I-star / </a:t>
            </a:r>
            <a:r>
              <a:rPr lang="en-US" altLang="zh-TW" sz="2600" dirty="0">
                <a:solidFill>
                  <a:srgbClr val="FF0000"/>
                </a:solidFill>
              </a:rPr>
              <a:t>absolute sign(Q)</a:t>
            </a:r>
          </a:p>
          <a:p>
            <a:r>
              <a:rPr lang="en-US" altLang="zh-TW" sz="2600" dirty="0"/>
              <a:t>Case 8 : </a:t>
            </a:r>
            <a:r>
              <a:rPr lang="en-US" altLang="zh-TW" sz="2600" dirty="0">
                <a:solidFill>
                  <a:srgbClr val="FF0000"/>
                </a:solidFill>
              </a:rPr>
              <a:t>without outlier</a:t>
            </a:r>
            <a:r>
              <a:rPr lang="en-US" altLang="zh-TW" sz="2600" dirty="0"/>
              <a:t> / </a:t>
            </a:r>
            <a:r>
              <a:rPr lang="en-US" altLang="zh-TW" sz="2600" dirty="0">
                <a:solidFill>
                  <a:srgbClr val="FF0000"/>
                </a:solidFill>
              </a:rPr>
              <a:t>hetero. adj. </a:t>
            </a:r>
            <a:r>
              <a:rPr lang="en-US" altLang="zh-TW" sz="2600" dirty="0"/>
              <a:t>/ linear I-star / </a:t>
            </a:r>
            <a:r>
              <a:rPr lang="en-US" altLang="zh-TW" sz="2600" dirty="0">
                <a:solidFill>
                  <a:srgbClr val="FF0000"/>
                </a:solidFill>
              </a:rPr>
              <a:t>absolute sign(Q)</a:t>
            </a:r>
          </a:p>
          <a:p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73664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08C05-6987-428F-A3C3-58851B87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Variable(original)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0B9CC2-E0D6-438F-94A7-D1F2F9A45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altLang="zh-TW" sz="2000" dirty="0"/>
                  <a:t> : middle price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000" b="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000" b="0" dirty="0"/>
                  <a:t>, daily imbalance,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TW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000" dirty="0"/>
                  <a:t> means the </a:t>
                </a:r>
                <a:r>
                  <a:rPr lang="en-US" altLang="zh-TW" sz="2000" dirty="0" err="1"/>
                  <a:t>i’th</a:t>
                </a:r>
                <a:r>
                  <a:rPr lang="en-US" altLang="zh-TW" sz="2000" dirty="0"/>
                  <a:t> trade in day t</a:t>
                </a:r>
                <a:endParaRPr lang="en-US" altLang="zh-TW" sz="2000" b="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𝐴𝐷𝑉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000" b="0" dirty="0"/>
                  <a:t>: average trading volume (lookback : 22 days)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b="0" dirty="0"/>
                  <a:t>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altLang="zh-TW" sz="2000" dirty="0"/>
                  <a:t>, daily trading volume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: stock price volatility, 1.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HMA (lookback : 22 days), 2. GARCH (lookback : 22 days), 3. Nothing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𝑃𝑂𝑉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2000" dirty="0"/>
                  <a:t>, percentage of trading volume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𝐴𝑣𝑔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𝑀𝑃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𝑀𝑃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000" dirty="0"/>
                  <a:t>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𝑀𝑃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𝑀𝑃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/>
                  <a:t>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  <m:t>𝑉𝑊𝐴𝑃</m:t>
                                    </m:r>
                                  </m:e>
                                  <m:sub>
                                    <m: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  <m:t>𝑉𝑊𝐴𝑃</m:t>
                                    </m:r>
                                  </m:e>
                                  <m:sub>
                                    <m: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∗10000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𝑏𝑝</m:t>
                    </m:r>
                  </m:oMath>
                </a14:m>
                <a:endParaRPr lang="en-US" altLang="zh-TW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000" b="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b="0" i="1" dirty="0"/>
                  <a:t> </a:t>
                </a:r>
                <a:r>
                  <a:rPr lang="en-US" altLang="zh-TW" sz="2000" b="0" dirty="0"/>
                  <a:t>(in regression 1)</a:t>
                </a:r>
              </a:p>
              <a:p>
                <a:pPr marL="514350" indent="-514350">
                  <a:spcBef>
                    <a:spcPts val="1200"/>
                  </a:spcBef>
                  <a:buAutoNum type="arabicPeriod"/>
                </a:pPr>
                <a:endParaRPr lang="zh-TW" altLang="en-US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0B9CC2-E0D6-438F-94A7-D1F2F9A45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74" t="-2089" b="-26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966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08C05-6987-428F-A3C3-58851B87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Variable(absolute sign(Q))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0B9CC2-E0D6-438F-94A7-D1F2F9A45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altLang="zh-TW" sz="2000" dirty="0"/>
                  <a:t> : middle price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sz="2000" b="0" dirty="0">
                    <a:solidFill>
                      <a:srgbClr val="FF0000"/>
                    </a:solidFill>
                  </a:rPr>
                  <a:t>: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altLang="zh-TW" sz="2000" b="0" dirty="0">
                    <a:solidFill>
                      <a:srgbClr val="FF0000"/>
                    </a:solidFill>
                  </a:rPr>
                  <a:t>, daily imbalance,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 means the </a:t>
                </a:r>
                <a:r>
                  <a:rPr lang="en-US" altLang="zh-TW" sz="2000" dirty="0" err="1">
                    <a:solidFill>
                      <a:srgbClr val="FF0000"/>
                    </a:solidFill>
                  </a:rPr>
                  <a:t>i’th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 trade in day t</a:t>
                </a:r>
                <a:endParaRPr lang="en-US" altLang="zh-TW" sz="2000" b="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𝐴𝐷𝑉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000" b="0" dirty="0"/>
                  <a:t>: average trading volume (lookback : 22 days)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b="0" dirty="0"/>
                  <a:t>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altLang="zh-TW" sz="2000" dirty="0"/>
                  <a:t>, daily trading volume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: stock price volatility, 1.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HMA (lookback : 22 days), 2. GARCH (lookback : 22 days), 3. Nothing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𝑃𝑂𝑉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, percentage of trading volume</a:t>
                </a:r>
                <a:endParaRPr lang="en-US" altLang="zh-TW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𝐴𝑣𝑔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𝑀𝑃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𝑀𝑃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𝑀𝑃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𝑀𝑃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altLang="zh-TW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/>
                  <a:t>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  <m:t>𝑉𝑊𝐴𝑃</m:t>
                                    </m:r>
                                  </m:e>
                                  <m:sub>
                                    <m: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  <m:t>𝑉𝑊𝐴𝑃</m:t>
                                    </m:r>
                                  </m:e>
                                  <m:sub>
                                    <m: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0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∗10000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𝑏𝑝</m:t>
                    </m:r>
                  </m:oMath>
                </a14:m>
                <a:endParaRPr lang="en-US" altLang="zh-TW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000" b="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b="0" i="1" dirty="0"/>
                  <a:t> </a:t>
                </a:r>
                <a:r>
                  <a:rPr lang="en-US" altLang="zh-TW" sz="2000" b="0" dirty="0"/>
                  <a:t>(in regression 1)</a:t>
                </a:r>
              </a:p>
              <a:p>
                <a:pPr marL="514350" indent="-514350">
                  <a:spcBef>
                    <a:spcPts val="1200"/>
                  </a:spcBef>
                  <a:buAutoNum type="arabicPeriod"/>
                </a:pPr>
                <a:endParaRPr lang="zh-TW" altLang="en-US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0B9CC2-E0D6-438F-94A7-D1F2F9A45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74" t="-2089" b="-3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906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08C05-6987-428F-A3C3-58851B87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Regression 1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0B9CC2-E0D6-438F-94A7-D1F2F9A45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/>
                  <a:t>Original regression 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𝐴𝑣𝑔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𝑃𝑂𝑉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Heterogeneity adjusted :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𝐴𝑣𝑔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𝐶𝑜𝑠𝑡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𝑃𝑂𝑉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0B9CC2-E0D6-438F-94A7-D1F2F9A45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489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08C05-6987-428F-A3C3-58851B87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Regression 2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0B9CC2-E0D6-438F-94A7-D1F2F9A45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7793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/>
                  <a:t>Linear I-star regression :</a:t>
                </a:r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𝐴𝐷𝑉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Exponential I-star regression :</a:t>
                </a:r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𝐴𝐷𝑉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Heterogeneity adjusted(Linear I-star) :</a:t>
                </a:r>
              </a:p>
              <a:p>
                <a:pPr marL="0" indent="0" algn="ctr">
                  <a:buNone/>
                </a:pPr>
                <a:endParaRPr lang="en-US" altLang="zh-TW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f>
                                <m:fPr>
                                  <m:type m:val="skw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𝐴𝐷𝑉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f>
                                <m:fPr>
                                  <m:type m:val="skw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𝐴𝐷𝑉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𝐴𝐷𝑉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f>
                                <m:fPr>
                                  <m:type m:val="skw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𝐴𝐷𝑉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f>
                                <m:fPr>
                                  <m:type m:val="skw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𝐴𝐷𝑉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0B9CC2-E0D6-438F-94A7-D1F2F9A45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779361"/>
              </a:xfrm>
              <a:blipFill>
                <a:blip r:embed="rId2"/>
                <a:stretch>
                  <a:fillRect l="-928" t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149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08C05-6987-428F-A3C3-58851B87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Regression 3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0B9CC2-E0D6-438F-94A7-D1F2F9A45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3716"/>
                <a:ext cx="10515600" cy="493915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TW" sz="2400" dirty="0"/>
                  <a:t>Original regression 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𝑃𝑂𝑉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̂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𝑀𝐼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Sup>
                                    <m:sSub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Sup>
                                    <m:sSub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𝑃𝑂𝑉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buNone/>
                </a:pPr>
                <a:r>
                  <a:rPr lang="en-US" altLang="zh-TW" sz="2400" dirty="0"/>
                  <a:t>Heterogeneity adjusted :</a:t>
                </a:r>
              </a:p>
              <a:p>
                <a:pPr marL="0" indent="0">
                  <a:buNone/>
                </a:pPr>
                <a:endParaRPr lang="en-US" altLang="zh-TW" sz="24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𝑀𝐼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𝑃𝑂𝑉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0B9CC2-E0D6-438F-94A7-D1F2F9A45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3716"/>
                <a:ext cx="10515600" cy="4939159"/>
              </a:xfrm>
              <a:blipFill>
                <a:blip r:embed="rId2"/>
                <a:stretch>
                  <a:fillRect l="-928" t="-17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621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E5C3AF-DB1C-480B-843A-90F70887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Result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1</a:t>
            </a:r>
            <a:endParaRPr lang="zh-TW" altLang="en-US" dirty="0">
              <a:latin typeface="+mn-lt"/>
            </a:endParaRPr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id="{11197A16-3B25-407A-A40F-699D83833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500660"/>
              </p:ext>
            </p:extLst>
          </p:nvPr>
        </p:nvGraphicFramePr>
        <p:xfrm>
          <a:off x="913234" y="1690688"/>
          <a:ext cx="10365532" cy="4470437"/>
        </p:xfrm>
        <a:graphic>
          <a:graphicData uri="http://schemas.openxmlformats.org/drawingml/2006/table">
            <a:tbl>
              <a:tblPr/>
              <a:tblGrid>
                <a:gridCol w="1380230">
                  <a:extLst>
                    <a:ext uri="{9D8B030D-6E8A-4147-A177-3AD203B41FA5}">
                      <a16:colId xmlns:a16="http://schemas.microsoft.com/office/drawing/2014/main" val="2096055791"/>
                    </a:ext>
                  </a:extLst>
                </a:gridCol>
                <a:gridCol w="1435440">
                  <a:extLst>
                    <a:ext uri="{9D8B030D-6E8A-4147-A177-3AD203B41FA5}">
                      <a16:colId xmlns:a16="http://schemas.microsoft.com/office/drawing/2014/main" val="64513585"/>
                    </a:ext>
                  </a:extLst>
                </a:gridCol>
                <a:gridCol w="1435440">
                  <a:extLst>
                    <a:ext uri="{9D8B030D-6E8A-4147-A177-3AD203B41FA5}">
                      <a16:colId xmlns:a16="http://schemas.microsoft.com/office/drawing/2014/main" val="1153177751"/>
                    </a:ext>
                  </a:extLst>
                </a:gridCol>
                <a:gridCol w="1435440">
                  <a:extLst>
                    <a:ext uri="{9D8B030D-6E8A-4147-A177-3AD203B41FA5}">
                      <a16:colId xmlns:a16="http://schemas.microsoft.com/office/drawing/2014/main" val="2997072476"/>
                    </a:ext>
                  </a:extLst>
                </a:gridCol>
                <a:gridCol w="1435440">
                  <a:extLst>
                    <a:ext uri="{9D8B030D-6E8A-4147-A177-3AD203B41FA5}">
                      <a16:colId xmlns:a16="http://schemas.microsoft.com/office/drawing/2014/main" val="3872808008"/>
                    </a:ext>
                  </a:extLst>
                </a:gridCol>
                <a:gridCol w="1435440">
                  <a:extLst>
                    <a:ext uri="{9D8B030D-6E8A-4147-A177-3AD203B41FA5}">
                      <a16:colId xmlns:a16="http://schemas.microsoft.com/office/drawing/2014/main" val="2556685921"/>
                    </a:ext>
                  </a:extLst>
                </a:gridCol>
                <a:gridCol w="1808102">
                  <a:extLst>
                    <a:ext uri="{9D8B030D-6E8A-4147-A177-3AD203B41FA5}">
                      <a16:colId xmlns:a16="http://schemas.microsoft.com/office/drawing/2014/main" val="583055739"/>
                    </a:ext>
                  </a:extLst>
                </a:gridCol>
              </a:tblGrid>
              <a:tr h="6324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132561" marR="132561" marT="66280" marB="662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Training set</a:t>
                      </a:r>
                      <a:b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21.08.04 ~ 22.04.28</a:t>
                      </a:r>
                    </a:p>
                  </a:txBody>
                  <a:tcPr marL="132561" marR="132561" marT="66280" marB="662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Testing set</a:t>
                      </a:r>
                      <a:b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22.05.02 ~ 22.06.30</a:t>
                      </a:r>
                    </a:p>
                  </a:txBody>
                  <a:tcPr marL="132561" marR="132561" marT="66280" marB="662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455193"/>
                  </a:ext>
                </a:extLst>
              </a:tr>
              <a:tr h="4142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MAPE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NRMSE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R-squared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MAPE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NRMSE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R-squared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016893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1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0.3968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0.8262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0.778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0.3315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1.0353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-1653.510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950797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2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0.4082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0.8210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0.772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0.3279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1.0391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-388.882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46392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3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0.4044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0.7312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0.778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0.3382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1.0107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-2.603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3020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4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0.4123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0.7471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0.766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0.3662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0.9782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-2.607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88092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5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0.3270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0.6462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0.839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0.2863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0.8549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-20473.792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43308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6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0.3339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0.6222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0.832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0.2868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0.8613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-6962.898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17368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7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0.4044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0.7277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0.778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0.3421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1.0138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-2.673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17140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8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0.4119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0.7625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0.767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0.3484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1.0192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-2.307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9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75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E5C3AF-DB1C-480B-843A-90F70887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Result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2</a:t>
            </a:r>
            <a:endParaRPr lang="zh-TW" altLang="en-US" dirty="0">
              <a:latin typeface="+mn-lt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3FCDC559-E0DC-4078-BDE7-6E91C5D55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194241"/>
              </p:ext>
            </p:extLst>
          </p:nvPr>
        </p:nvGraphicFramePr>
        <p:xfrm>
          <a:off x="913234" y="1690688"/>
          <a:ext cx="10365532" cy="4470437"/>
        </p:xfrm>
        <a:graphic>
          <a:graphicData uri="http://schemas.openxmlformats.org/drawingml/2006/table">
            <a:tbl>
              <a:tblPr/>
              <a:tblGrid>
                <a:gridCol w="1380230">
                  <a:extLst>
                    <a:ext uri="{9D8B030D-6E8A-4147-A177-3AD203B41FA5}">
                      <a16:colId xmlns:a16="http://schemas.microsoft.com/office/drawing/2014/main" val="3538913656"/>
                    </a:ext>
                  </a:extLst>
                </a:gridCol>
                <a:gridCol w="1435440">
                  <a:extLst>
                    <a:ext uri="{9D8B030D-6E8A-4147-A177-3AD203B41FA5}">
                      <a16:colId xmlns:a16="http://schemas.microsoft.com/office/drawing/2014/main" val="2299896799"/>
                    </a:ext>
                  </a:extLst>
                </a:gridCol>
                <a:gridCol w="1435440">
                  <a:extLst>
                    <a:ext uri="{9D8B030D-6E8A-4147-A177-3AD203B41FA5}">
                      <a16:colId xmlns:a16="http://schemas.microsoft.com/office/drawing/2014/main" val="1930583282"/>
                    </a:ext>
                  </a:extLst>
                </a:gridCol>
                <a:gridCol w="1435440">
                  <a:extLst>
                    <a:ext uri="{9D8B030D-6E8A-4147-A177-3AD203B41FA5}">
                      <a16:colId xmlns:a16="http://schemas.microsoft.com/office/drawing/2014/main" val="534806354"/>
                    </a:ext>
                  </a:extLst>
                </a:gridCol>
                <a:gridCol w="1435440">
                  <a:extLst>
                    <a:ext uri="{9D8B030D-6E8A-4147-A177-3AD203B41FA5}">
                      <a16:colId xmlns:a16="http://schemas.microsoft.com/office/drawing/2014/main" val="1514314730"/>
                    </a:ext>
                  </a:extLst>
                </a:gridCol>
                <a:gridCol w="1435440">
                  <a:extLst>
                    <a:ext uri="{9D8B030D-6E8A-4147-A177-3AD203B41FA5}">
                      <a16:colId xmlns:a16="http://schemas.microsoft.com/office/drawing/2014/main" val="3780685404"/>
                    </a:ext>
                  </a:extLst>
                </a:gridCol>
                <a:gridCol w="1808102">
                  <a:extLst>
                    <a:ext uri="{9D8B030D-6E8A-4147-A177-3AD203B41FA5}">
                      <a16:colId xmlns:a16="http://schemas.microsoft.com/office/drawing/2014/main" val="3187794068"/>
                    </a:ext>
                  </a:extLst>
                </a:gridCol>
              </a:tblGrid>
              <a:tr h="6324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132561" marR="132561" marT="66280" marB="662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Training set</a:t>
                      </a:r>
                      <a:b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22.03.01 ~ 22.05.31</a:t>
                      </a:r>
                    </a:p>
                  </a:txBody>
                  <a:tcPr marL="132561" marR="132561" marT="66280" marB="662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Testing set</a:t>
                      </a:r>
                      <a:b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22.06.01 ~ 22.06.30</a:t>
                      </a:r>
                    </a:p>
                  </a:txBody>
                  <a:tcPr marL="132561" marR="132561" marT="66280" marB="662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461298"/>
                  </a:ext>
                </a:extLst>
              </a:tr>
              <a:tr h="4142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MAPE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NRMSE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R-squared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MAPE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NRMSE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R-squared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08616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1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0.3759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0.8291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0.800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0.3989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1.1601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-164065.092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33122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2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0.3967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0.8935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0.790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0.4078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1.1726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-14567.448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20639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3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0.3843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0.7693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0.790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0.4253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1.2217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-5.400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66682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4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0.3916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0.7959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0.772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0.4248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1.2209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-5.340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242515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5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0.3197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0.6343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0.826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0.3458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1.1029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-22250.540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76204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6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0.3458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0.6251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0.805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0.3551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1.1144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-2987.762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883896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7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0.3847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0.7740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0.779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0.4251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1.2206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-5.381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62755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Case 8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0.3959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0.8093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0.769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0.4279</a:t>
                      </a:r>
                    </a:p>
                  </a:txBody>
                  <a:tcPr marL="13808" marR="13808" marT="13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1.2249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-5.371</a:t>
                      </a:r>
                    </a:p>
                  </a:txBody>
                  <a:tcPr marL="13808" marR="13808" marT="1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48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237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32C358-C2D2-4100-AC04-D809601F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Conclusion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from data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E1692E8-1036-421D-B81C-DE438D2D49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AutoNum type="arabicPeriod"/>
                </a:pPr>
                <a:r>
                  <a:rPr lang="zh-TW" altLang="en-US" sz="2400" dirty="0">
                    <a:ea typeface="微軟正黑體" panose="020B0604030504040204" pitchFamily="34" charset="-120"/>
                  </a:rPr>
                  <a:t>刪除 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outlier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 的資料，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test set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 的 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R-squared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 會較大</a:t>
                </a:r>
                <a:br>
                  <a:rPr lang="en-US" altLang="zh-TW" sz="2400" dirty="0">
                    <a:ea typeface="微軟正黑體" panose="020B0604030504040204" pitchFamily="34" charset="-12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000" i="1" dirty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R</m:t>
                            </m:r>
                          </m:e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 dirty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=1−</m:t>
                        </m:r>
                        <m:f>
                          <m:f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𝑖</m:t>
                                </m:r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altLang="zh-TW" sz="2000" i="1" dirty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2000" i="1" dirty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𝑡𝑒𝑠𝑡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000" i="1" dirty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zh-TW" sz="2000" i="1" dirty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sz="2000" i="1" dirty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𝑡𝑒𝑠𝑡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000" i="1" dirty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𝑖</m:t>
                                </m:r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altLang="zh-TW" sz="2000" i="1" dirty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2000" i="1" dirty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𝑡𝑒𝑠𝑡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000" i="1" dirty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sz="2000" i="1" dirty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sz="2000" i="1" dirty="0">
                                                    <a:latin typeface="Cambria Math" panose="02040503050406030204" pitchFamily="18" charset="0"/>
                                                    <a:ea typeface="微軟正黑體" panose="020B0604030504040204" pitchFamily="34" charset="-12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sz="2000" i="1" dirty="0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𝑡𝑟𝑎𝑖𝑛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000" i="1" dirty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den>
                        </m:f>
                      </m:e>
                    </m:d>
                  </m:oMath>
                </a14:m>
                <a:br>
                  <a:rPr lang="en-US" altLang="zh-TW" sz="2400" dirty="0">
                    <a:ea typeface="微軟正黑體" panose="020B0604030504040204" pitchFamily="34" charset="-120"/>
                  </a:rPr>
                </a:br>
                <a:endParaRPr lang="en-US" altLang="zh-TW" sz="2400" dirty="0">
                  <a:ea typeface="微軟正黑體" panose="020B0604030504040204" pitchFamily="34" charset="-120"/>
                </a:endParaRPr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altLang="zh-TW" sz="2400" dirty="0">
                    <a:ea typeface="微軟正黑體" panose="020B0604030504040204" pitchFamily="34" charset="-120"/>
                  </a:rPr>
                  <a:t>train set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 時間拉長的話，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test set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 的 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MAPE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 會出現異常</a:t>
                </a:r>
                <a:endParaRPr lang="en-US" altLang="zh-TW" sz="2400" dirty="0">
                  <a:ea typeface="微軟正黑體" panose="020B0604030504040204" pitchFamily="34" charset="-120"/>
                </a:endParaRPr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zh-TW" altLang="en-US" sz="2400" dirty="0">
                    <a:ea typeface="微軟正黑體" panose="020B0604030504040204" pitchFamily="34" charset="-120"/>
                  </a:rPr>
                  <a:t>使用 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expo. I-star 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的 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MAPE 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和 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NRMSE 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會較小</a:t>
                </a:r>
                <a:endParaRPr lang="en-US" altLang="zh-TW" sz="2400" dirty="0">
                  <a:ea typeface="微軟正黑體" panose="020B0604030504040204" pitchFamily="34" charset="-120"/>
                </a:endParaRPr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zh-TW" altLang="en-US" sz="2400" dirty="0">
                    <a:ea typeface="微軟正黑體" panose="020B0604030504040204" pitchFamily="34" charset="-120"/>
                  </a:rPr>
                  <a:t>消除異質性後，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R-squared 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大幅上升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E1692E8-1036-421D-B81C-DE438D2D49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252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EB8CA7-8E54-4251-8AA6-05518564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Problem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6F7800-A911-4431-8564-A5B183957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400" dirty="0">
                <a:ea typeface="微軟正黑體" panose="020B0604030504040204" pitchFamily="34" charset="-120"/>
              </a:rPr>
              <a:t>I-star </a:t>
            </a:r>
            <a:r>
              <a:rPr lang="zh-TW" altLang="en-US" sz="2400" dirty="0">
                <a:ea typeface="微軟正黑體" panose="020B0604030504040204" pitchFamily="34" charset="-120"/>
              </a:rPr>
              <a:t>希望透過過去的交易資料來預測股價，若使用固定的 </a:t>
            </a:r>
            <a:r>
              <a:rPr lang="en-US" altLang="zh-TW" sz="2400" dirty="0">
                <a:ea typeface="微軟正黑體" panose="020B0604030504040204" pitchFamily="34" charset="-120"/>
              </a:rPr>
              <a:t>data</a:t>
            </a:r>
            <a:r>
              <a:rPr lang="zh-TW" altLang="en-US" sz="2400" dirty="0">
                <a:ea typeface="微軟正黑體" panose="020B0604030504040204" pitchFamily="34" charset="-120"/>
              </a:rPr>
              <a:t> 應該不具有預測效果，未來可嘗試使用</a:t>
            </a:r>
            <a:r>
              <a:rPr lang="en-US" altLang="zh-TW" sz="2400" dirty="0">
                <a:ea typeface="微軟正黑體" panose="020B0604030504040204" pitchFamily="34" charset="-120"/>
              </a:rPr>
              <a:t>“Rolling”</a:t>
            </a:r>
            <a:r>
              <a:rPr lang="zh-TW" altLang="en-US" sz="2400" dirty="0">
                <a:ea typeface="微軟正黑體" panose="020B0604030504040204" pitchFamily="34" charset="-120"/>
              </a:rPr>
              <a:t>的方式處理。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>
                <a:ea typeface="微軟正黑體" panose="020B0604030504040204" pitchFamily="34" charset="-120"/>
              </a:rPr>
              <a:t>I-star</a:t>
            </a:r>
            <a:r>
              <a:rPr lang="zh-TW" altLang="en-US" sz="2400" dirty="0">
                <a:ea typeface="微軟正黑體" panose="020B0604030504040204" pitchFamily="34" charset="-120"/>
              </a:rPr>
              <a:t> 變數定義較為困難，現有定義與 </a:t>
            </a:r>
            <a:r>
              <a:rPr lang="en-US" altLang="zh-TW" sz="2400" dirty="0">
                <a:ea typeface="微軟正黑體" panose="020B0604030504040204" pitchFamily="34" charset="-120"/>
              </a:rPr>
              <a:t>MI </a:t>
            </a:r>
            <a:r>
              <a:rPr lang="zh-TW" altLang="en-US" sz="2400" dirty="0">
                <a:ea typeface="微軟正黑體" panose="020B0604030504040204" pitchFamily="34" charset="-120"/>
              </a:rPr>
              <a:t>的數量級相差過大，因此在處理第三條回歸式時會產生 </a:t>
            </a:r>
            <a:r>
              <a:rPr lang="en-US" altLang="zh-TW" sz="2400" dirty="0">
                <a:ea typeface="微軟正黑體" panose="020B0604030504040204" pitchFamily="34" charset="-120"/>
              </a:rPr>
              <a:t>log</a:t>
            </a:r>
            <a:r>
              <a:rPr lang="zh-TW" altLang="en-US" sz="2400" dirty="0">
                <a:ea typeface="微軟正黑體" panose="020B0604030504040204" pitchFamily="34" charset="-120"/>
              </a:rPr>
              <a:t> 內皆為負號的問題。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>
                <a:ea typeface="微軟正黑體" panose="020B0604030504040204" pitchFamily="34" charset="-120"/>
              </a:rPr>
              <a:t>資料上不允許 </a:t>
            </a:r>
            <a:r>
              <a:rPr lang="en-US" altLang="zh-TW" sz="2400" dirty="0">
                <a:ea typeface="微軟正黑體" panose="020B0604030504040204" pitchFamily="34" charset="-120"/>
              </a:rPr>
              <a:t>MI</a:t>
            </a:r>
            <a:r>
              <a:rPr lang="zh-TW" altLang="en-US" sz="2400" dirty="0">
                <a:ea typeface="微軟正黑體" panose="020B0604030504040204" pitchFamily="34" charset="-120"/>
              </a:rPr>
              <a:t> 和 </a:t>
            </a:r>
            <a:r>
              <a:rPr lang="en-US" altLang="zh-TW" sz="2400" dirty="0">
                <a:ea typeface="微軟正黑體" panose="020B0604030504040204" pitchFamily="34" charset="-120"/>
              </a:rPr>
              <a:t>I-star</a:t>
            </a:r>
            <a:r>
              <a:rPr lang="zh-TW" altLang="en-US" sz="2400" dirty="0">
                <a:ea typeface="微軟正黑體" panose="020B0604030504040204" pitchFamily="34" charset="-120"/>
              </a:rPr>
              <a:t> 使用共同的基準，</a:t>
            </a:r>
            <a:r>
              <a:rPr lang="en-US" altLang="zh-TW" sz="2400" dirty="0">
                <a:ea typeface="微軟正黑體" panose="020B0604030504040204" pitchFamily="34" charset="-120"/>
              </a:rPr>
              <a:t>MI</a:t>
            </a:r>
            <a:r>
              <a:rPr lang="zh-TW" altLang="en-US" sz="2400" dirty="0">
                <a:ea typeface="微軟正黑體" panose="020B0604030504040204" pitchFamily="34" charset="-120"/>
              </a:rPr>
              <a:t> 需要有逐筆資料的 </a:t>
            </a:r>
            <a:r>
              <a:rPr lang="en-US" altLang="zh-TW" sz="2400" dirty="0">
                <a:ea typeface="微軟正黑體" panose="020B0604030504040204" pitchFamily="34" charset="-120"/>
              </a:rPr>
              <a:t>VWAP </a:t>
            </a:r>
            <a:r>
              <a:rPr lang="zh-TW" altLang="en-US" sz="2400" dirty="0">
                <a:ea typeface="微軟正黑體" panose="020B0604030504040204" pitchFamily="34" charset="-120"/>
              </a:rPr>
              <a:t>才可以使用 </a:t>
            </a:r>
            <a:r>
              <a:rPr lang="en-US" altLang="zh-TW" sz="2400" dirty="0">
                <a:ea typeface="微軟正黑體" panose="020B0604030504040204" pitchFamily="34" charset="-120"/>
              </a:rPr>
              <a:t>tick data</a:t>
            </a:r>
            <a:r>
              <a:rPr lang="zh-TW" altLang="en-US" sz="2400" dirty="0">
                <a:ea typeface="微軟正黑體" panose="020B0604030504040204" pitchFamily="34" charset="-120"/>
              </a:rPr>
              <a:t>，而 </a:t>
            </a:r>
            <a:r>
              <a:rPr lang="en-US" altLang="zh-TW" sz="2400" dirty="0">
                <a:ea typeface="微軟正黑體" panose="020B0604030504040204" pitchFamily="34" charset="-120"/>
              </a:rPr>
              <a:t>I-star </a:t>
            </a:r>
            <a:r>
              <a:rPr lang="zh-TW" altLang="en-US" sz="2400" dirty="0">
                <a:ea typeface="微軟正黑體" panose="020B0604030504040204" pitchFamily="34" charset="-120"/>
              </a:rPr>
              <a:t>則會有高、低估的問題存在。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24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98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651A3A-AB1A-44BC-A4BF-F72FB2E0F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latin typeface="+mn-lt"/>
              </a:rPr>
              <a:t>Simplified I-star Model</a:t>
            </a:r>
            <a:endParaRPr lang="zh-TW" altLang="en-US" sz="5400" dirty="0">
              <a:latin typeface="+mn-lt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D23BA0-4225-4817-9A1E-111709480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80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9EC98E-857E-478F-A653-51112E72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  <a:ea typeface="微軟正黑體" panose="020B0604030504040204" pitchFamily="34" charset="-120"/>
              </a:rPr>
              <a:t>I-star </a:t>
            </a:r>
            <a:r>
              <a:rPr lang="zh-TW" altLang="en-US" dirty="0">
                <a:latin typeface="+mn-lt"/>
                <a:ea typeface="微軟正黑體" panose="020B0604030504040204" pitchFamily="34" charset="-120"/>
              </a:rPr>
              <a:t>高、低估問題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2E7CBC-A2CD-44A4-8192-F0C7F8C7D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ea typeface="微軟正黑體" panose="020B0604030504040204" pitchFamily="34" charset="-120"/>
              </a:rPr>
              <a:t>假設現在有三筆數量為 </a:t>
            </a:r>
            <a:r>
              <a:rPr lang="en-US" altLang="zh-TW" sz="2400" dirty="0">
                <a:ea typeface="微軟正黑體" panose="020B0604030504040204" pitchFamily="34" charset="-120"/>
              </a:rPr>
              <a:t>V </a:t>
            </a:r>
            <a:r>
              <a:rPr lang="zh-TW" altLang="en-US" sz="2400" dirty="0">
                <a:ea typeface="微軟正黑體" panose="020B0604030504040204" pitchFamily="34" charset="-120"/>
              </a:rPr>
              <a:t>的交易，造成 </a:t>
            </a:r>
            <a:r>
              <a:rPr lang="en-US" altLang="zh-TW" sz="2400" dirty="0">
                <a:ea typeface="微軟正黑體" panose="020B0604030504040204" pitchFamily="34" charset="-120"/>
              </a:rPr>
              <a:t>10V</a:t>
            </a:r>
            <a:r>
              <a:rPr lang="zh-TW" altLang="en-US" sz="2400" dirty="0">
                <a:ea typeface="微軟正黑體" panose="020B0604030504040204" pitchFamily="34" charset="-120"/>
              </a:rPr>
              <a:t> 的瞬時影響，並個別會遞延 </a:t>
            </a:r>
            <a:r>
              <a:rPr lang="en-US" altLang="zh-TW" sz="2400" dirty="0">
                <a:ea typeface="微軟正黑體" panose="020B0604030504040204" pitchFamily="34" charset="-120"/>
              </a:rPr>
              <a:t>1V</a:t>
            </a:r>
            <a:r>
              <a:rPr lang="zh-TW" altLang="en-US" sz="2400" dirty="0">
                <a:ea typeface="微軟正黑體" panose="020B0604030504040204" pitchFamily="34" charset="-120"/>
              </a:rPr>
              <a:t> 的永久影響。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400" dirty="0">
                <a:ea typeface="微軟正黑體" panose="020B0604030504040204" pitchFamily="34" charset="-120"/>
              </a:rPr>
              <a:t>若使用 </a:t>
            </a:r>
            <a:r>
              <a:rPr lang="en-US" altLang="zh-TW" sz="2400" dirty="0">
                <a:ea typeface="微軟正黑體" panose="020B0604030504040204" pitchFamily="34" charset="-120"/>
              </a:rPr>
              <a:t>tick data</a:t>
            </a:r>
            <a:r>
              <a:rPr lang="zh-TW" altLang="en-US" sz="2400" dirty="0">
                <a:ea typeface="微軟正黑體" panose="020B0604030504040204" pitchFamily="34" charset="-120"/>
              </a:rPr>
              <a:t>，我們可以記錄下來 </a:t>
            </a:r>
            <a:r>
              <a:rPr lang="en-US" altLang="zh-TW" sz="2400" dirty="0">
                <a:ea typeface="微軟正黑體" panose="020B0604030504040204" pitchFamily="34" charset="-120"/>
              </a:rPr>
              <a:t>: </a:t>
            </a:r>
            <a:r>
              <a:rPr lang="zh-TW" altLang="en-US" sz="2400" dirty="0">
                <a:ea typeface="微軟正黑體" panose="020B0604030504040204" pitchFamily="34" charset="-120"/>
              </a:rPr>
              <a:t>三筆 </a:t>
            </a:r>
            <a:r>
              <a:rPr lang="en-US" altLang="zh-TW" sz="2400" dirty="0">
                <a:ea typeface="微軟正黑體" panose="020B0604030504040204" pitchFamily="34" charset="-120"/>
              </a:rPr>
              <a:t>V</a:t>
            </a:r>
            <a:r>
              <a:rPr lang="zh-TW" altLang="en-US" sz="2400" dirty="0">
                <a:ea typeface="微軟正黑體" panose="020B0604030504040204" pitchFamily="34" charset="-120"/>
              </a:rPr>
              <a:t> 造成 </a:t>
            </a:r>
            <a:r>
              <a:rPr lang="en-US" altLang="zh-TW" sz="2400" dirty="0">
                <a:ea typeface="微軟正黑體" panose="020B0604030504040204" pitchFamily="34" charset="-120"/>
              </a:rPr>
              <a:t>10V </a:t>
            </a:r>
            <a:r>
              <a:rPr lang="zh-TW" altLang="en-US" sz="2400" dirty="0">
                <a:ea typeface="微軟正黑體" panose="020B0604030504040204" pitchFamily="34" charset="-120"/>
              </a:rPr>
              <a:t>的結果</a:t>
            </a:r>
            <a:br>
              <a:rPr lang="en-US" altLang="zh-TW" sz="2400" dirty="0">
                <a:ea typeface="微軟正黑體" panose="020B0604030504040204" pitchFamily="34" charset="-120"/>
              </a:rPr>
            </a:br>
            <a:r>
              <a:rPr lang="zh-TW" altLang="en-US" sz="2400" dirty="0">
                <a:ea typeface="微軟正黑體" panose="020B0604030504040204" pitchFamily="34" charset="-120"/>
              </a:rPr>
              <a:t>→ 但因為 </a:t>
            </a:r>
            <a:r>
              <a:rPr lang="en-US" altLang="zh-TW" sz="2400" dirty="0">
                <a:ea typeface="微軟正黑體" panose="020B0604030504040204" pitchFamily="34" charset="-120"/>
              </a:rPr>
              <a:t>MI </a:t>
            </a:r>
            <a:r>
              <a:rPr lang="zh-TW" altLang="en-US" sz="2400" dirty="0">
                <a:ea typeface="微軟正黑體" panose="020B0604030504040204" pitchFamily="34" charset="-120"/>
              </a:rPr>
              <a:t>無法使用 </a:t>
            </a:r>
            <a:r>
              <a:rPr lang="en-US" altLang="zh-TW" sz="2400" dirty="0">
                <a:ea typeface="微軟正黑體" panose="020B0604030504040204" pitchFamily="34" charset="-120"/>
              </a:rPr>
              <a:t>tick data</a:t>
            </a:r>
            <a:r>
              <a:rPr lang="zh-TW" altLang="en-US" sz="2400" dirty="0">
                <a:ea typeface="微軟正黑體" panose="020B0604030504040204" pitchFamily="34" charset="-120"/>
              </a:rPr>
              <a:t>，因此無法使用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400" dirty="0">
                <a:ea typeface="微軟正黑體" panose="020B0604030504040204" pitchFamily="34" charset="-120"/>
              </a:rPr>
              <a:t>若使用 </a:t>
            </a:r>
            <a:r>
              <a:rPr lang="en-US" altLang="zh-TW" sz="2400" dirty="0">
                <a:ea typeface="微軟正黑體" panose="020B0604030504040204" pitchFamily="34" charset="-120"/>
              </a:rPr>
              <a:t>interval data</a:t>
            </a:r>
            <a:r>
              <a:rPr lang="zh-TW" altLang="en-US" sz="2400" dirty="0">
                <a:ea typeface="微軟正黑體" panose="020B0604030504040204" pitchFamily="34" charset="-120"/>
              </a:rPr>
              <a:t>，則為 </a:t>
            </a:r>
            <a:r>
              <a:rPr lang="en-US" altLang="zh-TW" sz="2400" dirty="0">
                <a:ea typeface="微軟正黑體" panose="020B0604030504040204" pitchFamily="34" charset="-120"/>
              </a:rPr>
              <a:t>: </a:t>
            </a:r>
            <a:r>
              <a:rPr lang="zh-TW" altLang="en-US" sz="2400" dirty="0">
                <a:ea typeface="微軟正黑體" panose="020B0604030504040204" pitchFamily="34" charset="-120"/>
              </a:rPr>
              <a:t>一筆 </a:t>
            </a:r>
            <a:r>
              <a:rPr lang="en-US" altLang="zh-TW" sz="2400" dirty="0">
                <a:ea typeface="微軟正黑體" panose="020B0604030504040204" pitchFamily="34" charset="-120"/>
              </a:rPr>
              <a:t>3V </a:t>
            </a:r>
            <a:r>
              <a:rPr lang="zh-TW" altLang="en-US" sz="2400" dirty="0">
                <a:ea typeface="微軟正黑體" panose="020B0604030504040204" pitchFamily="34" charset="-120"/>
              </a:rPr>
              <a:t>造成 </a:t>
            </a:r>
            <a:r>
              <a:rPr lang="en-US" altLang="zh-TW" sz="2400" dirty="0">
                <a:ea typeface="微軟正黑體" panose="020B0604030504040204" pitchFamily="34" charset="-120"/>
              </a:rPr>
              <a:t>12V </a:t>
            </a:r>
            <a:r>
              <a:rPr lang="zh-TW" altLang="en-US" sz="2400" dirty="0">
                <a:ea typeface="微軟正黑體" panose="020B0604030504040204" pitchFamily="34" charset="-120"/>
              </a:rPr>
              <a:t>的結果</a:t>
            </a:r>
            <a:br>
              <a:rPr lang="en-US" altLang="zh-TW" sz="2400" dirty="0">
                <a:ea typeface="微軟正黑體" panose="020B0604030504040204" pitchFamily="34" charset="-120"/>
              </a:rPr>
            </a:br>
            <a:r>
              <a:rPr lang="zh-TW" altLang="en-US" sz="2400" dirty="0">
                <a:ea typeface="微軟正黑體" panose="020B0604030504040204" pitchFamily="34" charset="-120"/>
              </a:rPr>
              <a:t>→ 但因為 </a:t>
            </a:r>
            <a:r>
              <a:rPr lang="en-US" altLang="zh-TW" sz="2400" dirty="0">
                <a:ea typeface="微軟正黑體" panose="020B0604030504040204" pitchFamily="34" charset="-120"/>
              </a:rPr>
              <a:t>data</a:t>
            </a:r>
            <a:r>
              <a:rPr lang="zh-TW" altLang="en-US" sz="2400" dirty="0">
                <a:ea typeface="微軟正黑體" panose="020B0604030504040204" pitchFamily="34" charset="-120"/>
              </a:rPr>
              <a:t> 放入回歸前已經過前處理，因此會產生誤差</a:t>
            </a:r>
          </a:p>
        </p:txBody>
      </p:sp>
    </p:spTree>
    <p:extLst>
      <p:ext uri="{BB962C8B-B14F-4D97-AF65-F5344CB8AC3E}">
        <p14:creationId xmlns:p14="http://schemas.microsoft.com/office/powerpoint/2010/main" val="123783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AA543-FE23-4BBB-8B15-74E79A3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Appendix 1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E1544B-7D82-41AA-BFC8-1B194FA2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Case 1 : original data / no hetero. adj. / linear I-star / original sign(Q)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8B3E2C9-57D0-4446-8C90-4E49F45F6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71982"/>
              </p:ext>
            </p:extLst>
          </p:nvPr>
        </p:nvGraphicFramePr>
        <p:xfrm>
          <a:off x="596652" y="2939574"/>
          <a:ext cx="10998695" cy="3235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99739">
                  <a:extLst>
                    <a:ext uri="{9D8B030D-6E8A-4147-A177-3AD203B41FA5}">
                      <a16:colId xmlns:a16="http://schemas.microsoft.com/office/drawing/2014/main" val="1396580663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562917982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602877807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228418821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77327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Training set</a:t>
                      </a:r>
                    </a:p>
                    <a:p>
                      <a:pPr algn="ctr"/>
                      <a:r>
                        <a:rPr lang="en-US" altLang="zh-TW" sz="1800" dirty="0"/>
                        <a:t>21.08.04 ~ 22.04.28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22.05.02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Training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22.03.01 ~ 22.05.31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21.06.01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Sigma choose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GARCH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(r2 = 0.431)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GARCH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(r2 = -0.608)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836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MAE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1.6461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1.3714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1.7125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1.8220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24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MAPE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0.3968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0.3315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0.3759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0.3989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75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3.8187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2.5789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4.1610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4.1149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819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1.9542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1.6059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2.0399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2.0285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7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NRMSE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0.8262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1.0353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0.8291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1.1601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3849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R-squared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0.778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-1653.5098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0.800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-164065.0918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191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AA543-FE23-4BBB-8B15-74E79A3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Appendix 2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E1544B-7D82-41AA-BFC8-1B194FA2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Case 2 : </a:t>
            </a:r>
            <a:r>
              <a:rPr lang="en-US" altLang="zh-TW" dirty="0">
                <a:solidFill>
                  <a:srgbClr val="FF0000"/>
                </a:solidFill>
              </a:rPr>
              <a:t>without outlier </a:t>
            </a:r>
            <a:r>
              <a:rPr lang="en-US" altLang="zh-TW" dirty="0"/>
              <a:t>/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no hetero. adj. / linear I-star / original sign(Q)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8B3E2C9-57D0-4446-8C90-4E49F45F6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01563"/>
              </p:ext>
            </p:extLst>
          </p:nvPr>
        </p:nvGraphicFramePr>
        <p:xfrm>
          <a:off x="596652" y="2939574"/>
          <a:ext cx="10998695" cy="3235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99739">
                  <a:extLst>
                    <a:ext uri="{9D8B030D-6E8A-4147-A177-3AD203B41FA5}">
                      <a16:colId xmlns:a16="http://schemas.microsoft.com/office/drawing/2014/main" val="1396580663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562917982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602877807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228418821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77327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Training set</a:t>
                      </a:r>
                    </a:p>
                    <a:p>
                      <a:pPr algn="ctr"/>
                      <a:r>
                        <a:rPr lang="en-US" altLang="zh-TW" sz="1800" dirty="0"/>
                        <a:t>21.08.04 ~ 22.04.28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22.05.02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Training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22.03.01 ~ 22.05.31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21.06.01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Sigma choose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(r2 = 0.326)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(r2 = -0.473)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836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MAE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1.9475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1.5929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2.0876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2.1771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24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MAPE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0.4082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0.3279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0.3967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0.4078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4918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5.3615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3.4482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5.9701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5.7933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819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2.3155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1.8569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2.4434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2.4069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7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NRMSE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0.8210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1.0391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0.8935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1.1726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4859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R-squared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0.772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-388.8815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0.790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-14567.4476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925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AA543-FE23-4BBB-8B15-74E79A3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Appendix 3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E1544B-7D82-41AA-BFC8-1B194FA2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Case 3 : original data / </a:t>
            </a:r>
            <a:r>
              <a:rPr lang="en-US" altLang="zh-TW" dirty="0">
                <a:solidFill>
                  <a:srgbClr val="FF0000"/>
                </a:solidFill>
              </a:rPr>
              <a:t>hetero. adj. </a:t>
            </a:r>
            <a:r>
              <a:rPr lang="en-US" altLang="zh-TW" dirty="0"/>
              <a:t>/ linear I-star / original sign(Q)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8B3E2C9-57D0-4446-8C90-4E49F45F6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56028"/>
              </p:ext>
            </p:extLst>
          </p:nvPr>
        </p:nvGraphicFramePr>
        <p:xfrm>
          <a:off x="596652" y="2939574"/>
          <a:ext cx="10998695" cy="3235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99739">
                  <a:extLst>
                    <a:ext uri="{9D8B030D-6E8A-4147-A177-3AD203B41FA5}">
                      <a16:colId xmlns:a16="http://schemas.microsoft.com/office/drawing/2014/main" val="1396580663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562917982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602877807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228418821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77327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Training set</a:t>
                      </a:r>
                    </a:p>
                    <a:p>
                      <a:pPr algn="ctr"/>
                      <a:r>
                        <a:rPr lang="en-US" altLang="zh-TW" sz="1800" dirty="0"/>
                        <a:t>21.08.04 ~ 22.04.28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22.05.02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Training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22.03.01 ~ 22.05.31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21.06.01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Sigma choose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GARCH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(r2 = 0.312)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GARCH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Nothing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(r2 = 0.213)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Nothing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836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MAE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3511.2785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3401.4168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3754.1222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4010.6023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24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MAPE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0.4044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0.3382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0.3843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0.4253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435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17902777.1254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15653193.9889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20742565.6199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19000255.7706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819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4231.1673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3956.4118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4554.4007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4358.9283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7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NRMSE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0.7312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1.0107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0.7693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1.2217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566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R-squared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0.778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-2.6026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0.790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-5.4004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90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AA543-FE23-4BBB-8B15-74E79A3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Appendix 4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E1544B-7D82-41AA-BFC8-1B194FA2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Case 4 : </a:t>
            </a:r>
            <a:r>
              <a:rPr lang="en-US" altLang="zh-TW" dirty="0">
                <a:solidFill>
                  <a:srgbClr val="FF0000"/>
                </a:solidFill>
              </a:rPr>
              <a:t>without outlier</a:t>
            </a:r>
            <a:r>
              <a:rPr lang="en-US" altLang="zh-TW" dirty="0"/>
              <a:t> / </a:t>
            </a:r>
            <a:r>
              <a:rPr lang="en-US" altLang="zh-TW" dirty="0">
                <a:solidFill>
                  <a:srgbClr val="FF0000"/>
                </a:solidFill>
              </a:rPr>
              <a:t>hetero. adj. </a:t>
            </a:r>
            <a:r>
              <a:rPr lang="en-US" altLang="zh-TW" dirty="0"/>
              <a:t>/ linear I-star / original sign(Q)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8B3E2C9-57D0-4446-8C90-4E49F45F6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43330"/>
              </p:ext>
            </p:extLst>
          </p:nvPr>
        </p:nvGraphicFramePr>
        <p:xfrm>
          <a:off x="596652" y="2939574"/>
          <a:ext cx="10998695" cy="3235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99739">
                  <a:extLst>
                    <a:ext uri="{9D8B030D-6E8A-4147-A177-3AD203B41FA5}">
                      <a16:colId xmlns:a16="http://schemas.microsoft.com/office/drawing/2014/main" val="1396580663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562917982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602877807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228418821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77327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Training set</a:t>
                      </a:r>
                    </a:p>
                    <a:p>
                      <a:pPr algn="ctr"/>
                      <a:r>
                        <a:rPr lang="en-US" altLang="zh-TW" sz="1800"/>
                        <a:t>21.08.04 ~ 22.04.28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22.05.02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Training set</a:t>
                      </a:r>
                    </a:p>
                    <a:p>
                      <a:pPr algn="ctr"/>
                      <a:r>
                        <a:rPr lang="en-US" altLang="zh-TW" sz="1800"/>
                        <a:t>22.03.01 ~ 22.05.31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Testing set</a:t>
                      </a:r>
                    </a:p>
                    <a:p>
                      <a:pPr algn="ctr"/>
                      <a:r>
                        <a:rPr lang="en-US" altLang="zh-TW" sz="1800"/>
                        <a:t>21.06.01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Sigma choose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Nothing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(r2 = 0.287)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Nothing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Nothing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(r2 = 0.256)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Nothing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836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MAE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3553.4449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3633.3778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3811.2042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4055.502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24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MAPE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0.4123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0.3662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0.3916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0.4248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435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18151870.1385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18022061.6840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21071157.5759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19440629.4168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819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RMSE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4260.5012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4245.2399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4590.3331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4409.1529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7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NRMSE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0.7471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0.9782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0.7959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1.2209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566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R-squared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0.766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-2.6069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0.772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-5.3396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021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AA543-FE23-4BBB-8B15-74E79A3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Appendix 5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E1544B-7D82-41AA-BFC8-1B194FA2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Case 5 : original data / no hetero. adj. / </a:t>
            </a:r>
            <a:r>
              <a:rPr lang="en-US" altLang="zh-TW" dirty="0">
                <a:solidFill>
                  <a:srgbClr val="FF0000"/>
                </a:solidFill>
              </a:rPr>
              <a:t>expo. I-star </a:t>
            </a:r>
            <a:r>
              <a:rPr lang="en-US" altLang="zh-TW" dirty="0"/>
              <a:t>/ original sign(Q)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8B3E2C9-57D0-4446-8C90-4E49F45F6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49106"/>
              </p:ext>
            </p:extLst>
          </p:nvPr>
        </p:nvGraphicFramePr>
        <p:xfrm>
          <a:off x="596652" y="2939574"/>
          <a:ext cx="10998695" cy="3235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99739">
                  <a:extLst>
                    <a:ext uri="{9D8B030D-6E8A-4147-A177-3AD203B41FA5}">
                      <a16:colId xmlns:a16="http://schemas.microsoft.com/office/drawing/2014/main" val="1396580663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562917982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602877807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228418821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77327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Training set</a:t>
                      </a:r>
                    </a:p>
                    <a:p>
                      <a:pPr algn="ctr"/>
                      <a:r>
                        <a:rPr lang="en-US" altLang="zh-TW" sz="1800"/>
                        <a:t>21.08.04 ~ 22.04.28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22.05.02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Training set</a:t>
                      </a:r>
                    </a:p>
                    <a:p>
                      <a:pPr algn="ctr"/>
                      <a:r>
                        <a:rPr lang="en-US" altLang="zh-TW" sz="1800"/>
                        <a:t>22.03.01 ~ 22.05.31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Testing set</a:t>
                      </a:r>
                    </a:p>
                    <a:p>
                      <a:pPr algn="ctr"/>
                      <a:r>
                        <a:rPr lang="en-US" altLang="zh-TW" sz="1800"/>
                        <a:t>21.06.01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Sigma choose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GARCH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(r2 = 0.436)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GARCH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(r2 = 0.350)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836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MAE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1.3523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1.1877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1.4438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1.5809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24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MAPE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0.3270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0.2863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0.3197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0.3458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435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2.7671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2.1795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3.6135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3.3043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819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RMSE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1.6635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1.4763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1.9009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1.8178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7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NRMSE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0.6462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0.8549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0.6343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1.1029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566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R-squared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0.839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-20473.7922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0.826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-22250.5395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0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AA543-FE23-4BBB-8B15-74E79A3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Appendix 6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E1544B-7D82-41AA-BFC8-1B194FA2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Case 6 : </a:t>
            </a:r>
            <a:r>
              <a:rPr lang="en-US" altLang="zh-TW" dirty="0">
                <a:solidFill>
                  <a:srgbClr val="FF0000"/>
                </a:solidFill>
              </a:rPr>
              <a:t>without outlier </a:t>
            </a:r>
            <a:r>
              <a:rPr lang="en-US" altLang="zh-TW" dirty="0"/>
              <a:t>/ no hetero. adj. / </a:t>
            </a:r>
            <a:r>
              <a:rPr lang="en-US" altLang="zh-TW" dirty="0">
                <a:solidFill>
                  <a:srgbClr val="FF0000"/>
                </a:solidFill>
              </a:rPr>
              <a:t>expo. I-star </a:t>
            </a:r>
            <a:r>
              <a:rPr lang="en-US" altLang="zh-TW" dirty="0"/>
              <a:t>/ original sign(Q)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8B3E2C9-57D0-4446-8C90-4E49F45F6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0834"/>
              </p:ext>
            </p:extLst>
          </p:nvPr>
        </p:nvGraphicFramePr>
        <p:xfrm>
          <a:off x="596652" y="2939574"/>
          <a:ext cx="10998695" cy="3235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99739">
                  <a:extLst>
                    <a:ext uri="{9D8B030D-6E8A-4147-A177-3AD203B41FA5}">
                      <a16:colId xmlns:a16="http://schemas.microsoft.com/office/drawing/2014/main" val="1396580663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562917982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602877807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228418821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77327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Training set</a:t>
                      </a:r>
                    </a:p>
                    <a:p>
                      <a:pPr algn="ctr"/>
                      <a:r>
                        <a:rPr lang="en-US" altLang="zh-TW" sz="1800"/>
                        <a:t>21.08.04 ~ 22.04.28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22.05.02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Training set</a:t>
                      </a:r>
                    </a:p>
                    <a:p>
                      <a:pPr algn="ctr"/>
                      <a:r>
                        <a:rPr lang="en-US" altLang="zh-TW" sz="1800"/>
                        <a:t>22.03.01 ~ 22.05.31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Testing set</a:t>
                      </a:r>
                    </a:p>
                    <a:p>
                      <a:pPr algn="ctr"/>
                      <a:r>
                        <a:rPr lang="en-US" altLang="zh-TW" sz="1800"/>
                        <a:t>21.06.01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Sigma choose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(r2 = 0.392)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(r2 = 0.325)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836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MAE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1.5974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1.3882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1.7798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1.8980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24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MAPE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0.3339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0.2868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0.3458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0.3551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435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3.9337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2.9766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5.4987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4.6951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819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RMSE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1.9833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1.7253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2.3449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2.1668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7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NRMSE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0.6222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0.8613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0.6251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1.1144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566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R-squared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0.832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-6962.8976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0.805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-2987.7621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548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AA543-FE23-4BBB-8B15-74E79A3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Appendix 7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E1544B-7D82-41AA-BFC8-1B194FA2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Case 7 : original data / </a:t>
            </a:r>
            <a:r>
              <a:rPr lang="en-US" altLang="zh-TW" dirty="0">
                <a:solidFill>
                  <a:srgbClr val="FF0000"/>
                </a:solidFill>
              </a:rPr>
              <a:t>hetero. adj. </a:t>
            </a:r>
            <a:r>
              <a:rPr lang="en-US" altLang="zh-TW" dirty="0"/>
              <a:t>/ linear I-star / </a:t>
            </a:r>
            <a:r>
              <a:rPr lang="en-US" altLang="zh-TW" dirty="0">
                <a:solidFill>
                  <a:srgbClr val="FF0000"/>
                </a:solidFill>
              </a:rPr>
              <a:t>absolute sign(Q)</a:t>
            </a:r>
            <a:endParaRPr lang="en-US" altLang="zh-TW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8B3E2C9-57D0-4446-8C90-4E49F45F6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534020"/>
              </p:ext>
            </p:extLst>
          </p:nvPr>
        </p:nvGraphicFramePr>
        <p:xfrm>
          <a:off x="596652" y="2939574"/>
          <a:ext cx="10998695" cy="3235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99739">
                  <a:extLst>
                    <a:ext uri="{9D8B030D-6E8A-4147-A177-3AD203B41FA5}">
                      <a16:colId xmlns:a16="http://schemas.microsoft.com/office/drawing/2014/main" val="1396580663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562917982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602877807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228418821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77327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Training set</a:t>
                      </a:r>
                    </a:p>
                    <a:p>
                      <a:pPr algn="ctr"/>
                      <a:r>
                        <a:rPr lang="en-US" altLang="zh-TW" sz="1800"/>
                        <a:t>21.08.04 ~ 22.04.28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22.05.02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Training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22.03.01 ~ 22.05.31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Testing set</a:t>
                      </a:r>
                    </a:p>
                    <a:p>
                      <a:pPr algn="ctr"/>
                      <a:r>
                        <a:rPr lang="en-US" altLang="zh-TW" sz="1800"/>
                        <a:t>21.06.01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Sigma choose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GARCH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(r2 = 0.416)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GARCH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(r2 = -2.507)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836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MAE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2365.4940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2309.4001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3740.9588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3990.8583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24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MAPE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0.4044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0.3421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0.3847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0.4251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435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8141785.5548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7232817.3405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20500660.4096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18828642.1601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819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RMSE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2853.3814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2689.3898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4527.7655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4339.1983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7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NRMSE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0.7277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1.0138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0.7740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1.2206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566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R-squared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0.778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-2.6734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0.779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-5.3809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936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AA543-FE23-4BBB-8B15-74E79A3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Appendix 8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E1544B-7D82-41AA-BFC8-1B194FA2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Case 8 : </a:t>
            </a:r>
            <a:r>
              <a:rPr lang="en-US" altLang="zh-TW" dirty="0">
                <a:solidFill>
                  <a:srgbClr val="FF0000"/>
                </a:solidFill>
              </a:rPr>
              <a:t>without outlier</a:t>
            </a:r>
            <a:r>
              <a:rPr lang="en-US" altLang="zh-TW" dirty="0"/>
              <a:t> / </a:t>
            </a:r>
            <a:r>
              <a:rPr lang="en-US" altLang="zh-TW" dirty="0">
                <a:solidFill>
                  <a:srgbClr val="FF0000"/>
                </a:solidFill>
              </a:rPr>
              <a:t>hetero. adj. </a:t>
            </a:r>
            <a:r>
              <a:rPr lang="en-US" altLang="zh-TW" dirty="0"/>
              <a:t>/ linear I-star / </a:t>
            </a:r>
            <a:r>
              <a:rPr lang="en-US" altLang="zh-TW" dirty="0">
                <a:solidFill>
                  <a:srgbClr val="FF0000"/>
                </a:solidFill>
              </a:rPr>
              <a:t>absolute sign(Q)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8B3E2C9-57D0-4446-8C90-4E49F45F6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97086"/>
              </p:ext>
            </p:extLst>
          </p:nvPr>
        </p:nvGraphicFramePr>
        <p:xfrm>
          <a:off x="596652" y="2939574"/>
          <a:ext cx="10998695" cy="3235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99739">
                  <a:extLst>
                    <a:ext uri="{9D8B030D-6E8A-4147-A177-3AD203B41FA5}">
                      <a16:colId xmlns:a16="http://schemas.microsoft.com/office/drawing/2014/main" val="1396580663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562917982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1602877807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228418821"/>
                    </a:ext>
                  </a:extLst>
                </a:gridCol>
                <a:gridCol w="2199739">
                  <a:extLst>
                    <a:ext uri="{9D8B030D-6E8A-4147-A177-3AD203B41FA5}">
                      <a16:colId xmlns:a16="http://schemas.microsoft.com/office/drawing/2014/main" val="77327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Training set</a:t>
                      </a:r>
                    </a:p>
                    <a:p>
                      <a:pPr algn="ctr"/>
                      <a:r>
                        <a:rPr lang="en-US" altLang="zh-TW" sz="1800"/>
                        <a:t>21.08.04 ~ 22.04.28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Testing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22.05.02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Training set</a:t>
                      </a:r>
                    </a:p>
                    <a:p>
                      <a:pPr algn="ctr"/>
                      <a:r>
                        <a:rPr lang="en-US" altLang="zh-TW" sz="1800" dirty="0"/>
                        <a:t>22.03.01 ~ 22.05.31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Testing set</a:t>
                      </a:r>
                    </a:p>
                    <a:p>
                      <a:pPr algn="ctr"/>
                      <a:r>
                        <a:rPr lang="en-US" altLang="zh-TW" sz="1800"/>
                        <a:t>21.06.01 ~ 22.06.30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Sigma choose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(r2 = 0.057)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(r2 = -0.302)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HMA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836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MAE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2263.2835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2257.5655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3774.6896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4008.0836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24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MAPE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0.4119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0.3484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0.3959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0.4279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435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7311655.6048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6813943.9295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20351305.1760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18928816.7888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819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RMSE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2704.0073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2610.3532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4511.2421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4350.7260</a:t>
                      </a:r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79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NRMSE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0.7625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1.0192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0.8093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1.2249</a:t>
                      </a:r>
                      <a:endParaRPr lang="zh-TW" altLang="en-US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566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/>
                        <a:t>R-squared</a:t>
                      </a:r>
                      <a:endParaRPr lang="zh-TW" alt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0.767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-2.3077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0.769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-5.3714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51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5F7BE4-C3C3-42EE-3938-A6981162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/>
              <a:t>Deciphering Models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E8570E-FD22-3F08-744F-8CBF65183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825"/>
                <a:ext cx="10515600" cy="2082346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/>
                  <a:t>I-Star Market Model (</a:t>
                </a:r>
                <a:r>
                  <a:rPr lang="en-US" altLang="zh-TW" dirty="0" err="1"/>
                  <a:t>Kissell</a:t>
                </a:r>
                <a:r>
                  <a:rPr lang="en-US" altLang="zh-TW" dirty="0"/>
                  <a:t> and Glantz [2003])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𝑏𝑝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𝑆𝑖𝑧𝑒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𝑆𝑖𝑧𝑒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𝑏𝑝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𝑃𝑂𝑉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𝑃𝑂𝑉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E8570E-FD22-3F08-744F-8CBF65183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825"/>
                <a:ext cx="10515600" cy="2082346"/>
              </a:xfrm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3401333-8E9C-F6C5-C904-36EEA43982F6}"/>
                  </a:ext>
                </a:extLst>
              </p:cNvPr>
              <p:cNvSpPr txBox="1"/>
              <p:nvPr/>
            </p:nvSpPr>
            <p:spPr>
              <a:xfrm>
                <a:off x="600890" y="3820886"/>
                <a:ext cx="5495110" cy="281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𝑆𝑖𝑧𝑒</m:t>
                    </m:r>
                  </m:oMath>
                </a14:m>
                <a:r>
                  <a:rPr lang="en-US" altLang="zh-TW" sz="2000" dirty="0"/>
                  <a:t> = shares to be traded divided by the stock’s average daily volume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sz="2000" dirty="0"/>
                  <a:t> = annualized price volatility expressed as a decimal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𝑃𝑂𝑉</m:t>
                    </m:r>
                  </m:oMath>
                </a14:m>
                <a:r>
                  <a:rPr lang="en-US" altLang="zh-TW" sz="2000" dirty="0"/>
                  <a:t> = volume participation rate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= percentage of temporary market impact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3401333-8E9C-F6C5-C904-36EEA439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0" y="3820886"/>
                <a:ext cx="5495110" cy="2813847"/>
              </a:xfrm>
              <a:prstGeom prst="rect">
                <a:avLst/>
              </a:prstGeom>
              <a:blipFill>
                <a:blip r:embed="rId4"/>
                <a:stretch>
                  <a:fillRect l="-999" r="-1332" b="-30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3CFA3F4-3ACF-00E6-7629-E5D911F18910}"/>
                  </a:ext>
                </a:extLst>
              </p:cNvPr>
              <p:cNvSpPr txBox="1"/>
              <p:nvPr/>
            </p:nvSpPr>
            <p:spPr>
              <a:xfrm>
                <a:off x="6313720" y="3820886"/>
                <a:ext cx="5728062" cy="281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= sensitivity to trade size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= order shape parameter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dirty="0"/>
                  <a:t> = volatility shape parameter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000" dirty="0"/>
                  <a:t> = percentage of volume shape parameter, which allows for a higher level of flexibility in an ever-changing market</a:t>
                </a:r>
                <a:endParaRPr lang="en-US" altLang="zh-TW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3CFA3F4-3ACF-00E6-7629-E5D911F18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20" y="3820886"/>
                <a:ext cx="5728062" cy="2812629"/>
              </a:xfrm>
              <a:prstGeom prst="rect">
                <a:avLst/>
              </a:prstGeom>
              <a:blipFill>
                <a:blip r:embed="rId5"/>
                <a:stretch>
                  <a:fillRect l="-958" b="-30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93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5F7BE4-C3C3-42EE-3938-A6981162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/>
              <a:t>Deciphering Models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E8570E-FD22-3F08-744F-8CBF65183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1769"/>
                <a:ext cx="10515600" cy="14727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/>
                  <a:t>Simplified Model (</a:t>
                </a:r>
                <a:r>
                  <a:rPr lang="en-US" altLang="zh-TW" dirty="0" err="1"/>
                  <a:t>Kissell</a:t>
                </a:r>
                <a:r>
                  <a:rPr lang="en-US" altLang="zh-TW" dirty="0"/>
                  <a:t> [2006])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𝑀𝐼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𝑆𝑖𝑧𝑒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𝑃𝑂𝑉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E8570E-FD22-3F08-744F-8CBF65183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1769"/>
                <a:ext cx="10515600" cy="1472746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5A014B78-7ADB-B94F-2809-71BE090FE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94"/>
          <a:stretch/>
        </p:blipFill>
        <p:spPr>
          <a:xfrm>
            <a:off x="6465480" y="4644977"/>
            <a:ext cx="1759040" cy="417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BADAF23-2EE5-322D-A560-9C3576C4C243}"/>
                  </a:ext>
                </a:extLst>
              </p:cNvPr>
              <p:cNvSpPr txBox="1"/>
              <p:nvPr/>
            </p:nvSpPr>
            <p:spPr>
              <a:xfrm>
                <a:off x="2908210" y="3195002"/>
                <a:ext cx="7114540" cy="3735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i="1" dirty="0">
                    <a:latin typeface="Cambria Math" panose="02040503050406030204" pitchFamily="18" charset="0"/>
                  </a:rPr>
                  <a:t>MI= (</a:t>
                </a:r>
                <a:r>
                  <a:rPr lang="zh-TW" altLang="en-US" sz="2000" i="1" dirty="0">
                    <a:solidFill>
                      <a:srgbClr val="33333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交易價格</a:t>
                </a:r>
                <a:r>
                  <a:rPr lang="en-US" altLang="zh-TW" sz="2000" i="1" dirty="0">
                    <a:solidFill>
                      <a:srgbClr val="33333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i="1" dirty="0">
                    <a:latin typeface="Cambria Math" panose="02040503050406030204" pitchFamily="18" charset="0"/>
                  </a:rPr>
                  <a:t>– Ideal Price)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i="1" dirty="0">
                    <a:latin typeface="Cambria Math" panose="02040503050406030204" pitchFamily="18" charset="0"/>
                  </a:rPr>
                  <a:t>Ideal Price = (Best Buy Price + Best Sell Price)/2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𝑆𝑖𝑧𝑒</m:t>
                    </m:r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i="1" dirty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2000" dirty="0"/>
                  <a:t>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交易量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過去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個交易日平均日交易量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i="1" dirty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2000" dirty="0"/>
                  <a:t>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過去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天股價波動度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𝑃𝑂𝑉</m:t>
                    </m:r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 =</a:t>
                </a:r>
                <a:r>
                  <a:rPr lang="zh-TW" alt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zh-TW" altLang="en-US" sz="2000" dirty="0"/>
                  <a:t>交易量</a:t>
                </a:r>
                <a:r>
                  <a:rPr lang="en-US" altLang="zh-TW" sz="2000" dirty="0"/>
                  <a:t>/</a:t>
                </a:r>
                <a:r>
                  <a:rPr lang="zh-TW" altLang="en-US" sz="2000" dirty="0"/>
                  <a:t>當日總交易量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Data Set = </a:t>
                </a:r>
                <a:r>
                  <a:rPr lang="en-US" altLang="zh-TW" sz="2000" b="0" i="0" dirty="0">
                    <a:solidFill>
                      <a:srgbClr val="050505"/>
                    </a:solidFill>
                    <a:effectLst/>
                    <a:latin typeface="Segoe UI Historic" panose="020B0502040204020203" pitchFamily="34" charset="0"/>
                  </a:rPr>
                  <a:t>2914.T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solidFill>
                      <a:srgbClr val="050505"/>
                    </a:solidFill>
                    <a:latin typeface="Segoe UI Historic" panose="020B0502040204020203" pitchFamily="34" charset="0"/>
                  </a:rPr>
                  <a:t>Training Set / Testing Set : 2021.8~2022.5 / 2022.6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>
                    <a:solidFill>
                      <a:srgbClr val="050505"/>
                    </a:solidFill>
                    <a:latin typeface="Segoe UI Historic" panose="020B0502040204020203" pitchFamily="34" charset="0"/>
                  </a:rPr>
                  <a:t>			        2021.8~2022.4 / 2022.5~2022.6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BADAF23-2EE5-322D-A560-9C3576C4C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10" y="3195002"/>
                <a:ext cx="7114540" cy="3735895"/>
              </a:xfrm>
              <a:prstGeom prst="rect">
                <a:avLst/>
              </a:prstGeom>
              <a:blipFill>
                <a:blip r:embed="rId5"/>
                <a:stretch>
                  <a:fillRect l="-771" b="-17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38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5F7BE4-C3C3-42EE-3938-A6981162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/>
              <a:t>Deciphering Models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Hourly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E8570E-FD22-3F08-744F-8CBF65183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825"/>
                <a:ext cx="10515600" cy="49720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/>
                  <a:t>Simplified Model (</a:t>
                </a:r>
                <a:r>
                  <a:rPr lang="en-US" altLang="zh-TW" dirty="0" err="1"/>
                  <a:t>Kissell</a:t>
                </a:r>
                <a:r>
                  <a:rPr lang="en-US" altLang="zh-TW" dirty="0"/>
                  <a:t> [2006])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𝑀𝐼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𝑏𝑝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𝑆𝑖𝑧𝑒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𝑃𝑂𝑉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9 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𝐷𝑢𝑚𝑚𝑦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𝐷𝑢𝑚𝑚𝑦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altLang="zh-TW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800" dirty="0"/>
                  <a:t>Step I: Take log transformation of the data (using natural logs)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𝑀𝐼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𝑏𝑝</m:t>
                              </m:r>
                            </m:sub>
                          </m:sSub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𝑆𝑖𝑧𝑒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𝑃𝑂𝑉</m:t>
                          </m:r>
                        </m:e>
                      </m:d>
                    </m:oMath>
                  </m:oMathPara>
                </a14:m>
                <a:endParaRPr lang="en-US" altLang="zh-TW" sz="2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9×</m:t>
                      </m:r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9 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𝐷𝑢𝑚𝑚𝑦</m:t>
                          </m:r>
                        </m:e>
                      </m:d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15×</m:t>
                      </m:r>
                      <m:r>
                        <a:rPr lang="en-US" altLang="zh-TW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𝐿𝑛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𝐷𝑢𝑚𝑚𝑦</m:t>
                          </m:r>
                        </m:e>
                      </m:d>
                    </m:oMath>
                  </m:oMathPara>
                </a14:m>
                <a:endParaRPr lang="en-US" altLang="zh-TW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800" dirty="0"/>
                  <a:t>Step II: Run an OLS regression to estimate the parameters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E8570E-FD22-3F08-744F-8CBF65183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825"/>
                <a:ext cx="10515600" cy="49720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03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18F965-B8A4-5E56-E67A-C0E1DCCB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 Set R-squared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 Set Mean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6AD504-40C7-CF04-E254-3C661338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12975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 Set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視為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Benchmark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實際交易時無法知道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 Set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Mean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69FCFD-9DB7-F5FC-F106-47E0BBD0C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623" y="3767294"/>
            <a:ext cx="7650753" cy="27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物件 7">
            <a:extLst>
              <a:ext uri="{FF2B5EF4-FFF2-40B4-BE49-F238E27FC236}">
                <a16:creationId xmlns:a16="http://schemas.microsoft.com/office/drawing/2014/main" id="{11EE538E-9E86-4CA8-B792-F2DCF26D8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548355"/>
              </p:ext>
            </p:extLst>
          </p:nvPr>
        </p:nvGraphicFramePr>
        <p:xfrm>
          <a:off x="1760537" y="639762"/>
          <a:ext cx="8670925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6676955" imgH="4295741" progId="Excel.Sheet.12">
                  <p:embed/>
                </p:oleObj>
              </mc:Choice>
              <mc:Fallback>
                <p:oleObj name="Worksheet" r:id="rId3" imgW="6676955" imgH="42957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0537" y="639762"/>
                        <a:ext cx="8670925" cy="557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93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2335</Words>
  <Application>Microsoft Office PowerPoint</Application>
  <PresentationFormat>寬螢幕</PresentationFormat>
  <Paragraphs>659</Paragraphs>
  <Slides>48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48</vt:i4>
      </vt:variant>
    </vt:vector>
  </HeadingPairs>
  <TitlesOfParts>
    <vt:vector size="58" baseType="lpstr">
      <vt:lpstr>微軟正黑體</vt:lpstr>
      <vt:lpstr>新細明體</vt:lpstr>
      <vt:lpstr>Arial</vt:lpstr>
      <vt:lpstr>Calibri</vt:lpstr>
      <vt:lpstr>Calibri Light</vt:lpstr>
      <vt:lpstr>Cambria Math</vt:lpstr>
      <vt:lpstr>Segoe UI Historic</vt:lpstr>
      <vt:lpstr>Office 佈景主題</vt:lpstr>
      <vt:lpstr>Worksheet</vt:lpstr>
      <vt:lpstr>Microsoft Excel 工作表</vt:lpstr>
      <vt:lpstr>I-star Model Regression</vt:lpstr>
      <vt:lpstr>I-star Model Types</vt:lpstr>
      <vt:lpstr>Result</vt:lpstr>
      <vt:lpstr>Simplified I-star Model</vt:lpstr>
      <vt:lpstr>Deciphering Models</vt:lpstr>
      <vt:lpstr>Deciphering Models</vt:lpstr>
      <vt:lpstr>Deciphering Models - Hourly</vt:lpstr>
      <vt:lpstr>Test Set R-squared 使用 Train Set Mean 計算</vt:lpstr>
      <vt:lpstr>PowerPoint 簡報</vt:lpstr>
      <vt:lpstr>Deciphering Models - Daily</vt:lpstr>
      <vt:lpstr>PowerPoint 簡報</vt:lpstr>
      <vt:lpstr>R-squared &lt; 0 or &gt; train set R-squared</vt:lpstr>
      <vt:lpstr>R2-Train 7 day/ Test 30 day</vt:lpstr>
      <vt:lpstr>R2-Train 7 day/ Test 60 day</vt:lpstr>
      <vt:lpstr>R2-Train 30 day/ Test 30 day</vt:lpstr>
      <vt:lpstr>R2-Train 30 day/ Test 60 day</vt:lpstr>
      <vt:lpstr>R2-Train 90 day/ Test 30 day</vt:lpstr>
      <vt:lpstr>R2-Train 90 day/ Test 60 day</vt:lpstr>
      <vt:lpstr>Conclusion</vt:lpstr>
      <vt:lpstr>Appendix – Daily 7 day</vt:lpstr>
      <vt:lpstr>Appendix – Daily 30 day</vt:lpstr>
      <vt:lpstr>Appendix – Daily 90 day</vt:lpstr>
      <vt:lpstr>Appendix – Daily 1 year</vt:lpstr>
      <vt:lpstr>Appendix – Hourly 7 day</vt:lpstr>
      <vt:lpstr>Appendix – Hourly 30 day</vt:lpstr>
      <vt:lpstr>Appendix – Hourly 90 day</vt:lpstr>
      <vt:lpstr>Appendix – Hourly 1 year</vt:lpstr>
      <vt:lpstr>3-steps I-star Model</vt:lpstr>
      <vt:lpstr>Setting</vt:lpstr>
      <vt:lpstr>Case</vt:lpstr>
      <vt:lpstr>Variable(original)</vt:lpstr>
      <vt:lpstr>Variable(absolute sign(Q))</vt:lpstr>
      <vt:lpstr>Regression 1</vt:lpstr>
      <vt:lpstr>Regression 2</vt:lpstr>
      <vt:lpstr>Regression 3</vt:lpstr>
      <vt:lpstr>Result 1</vt:lpstr>
      <vt:lpstr>Result 2</vt:lpstr>
      <vt:lpstr>Conclusion from data</vt:lpstr>
      <vt:lpstr>Problem</vt:lpstr>
      <vt:lpstr>I-star 高、低估問題</vt:lpstr>
      <vt:lpstr>Appendix 1</vt:lpstr>
      <vt:lpstr>Appendix 2</vt:lpstr>
      <vt:lpstr>Appendix 3</vt:lpstr>
      <vt:lpstr>Appendix 4</vt:lpstr>
      <vt:lpstr>Appendix 5</vt:lpstr>
      <vt:lpstr>Appendix 6</vt:lpstr>
      <vt:lpstr>Appendix 7</vt:lpstr>
      <vt:lpstr>Appendix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I-star Model Regression</dc:title>
  <dc:creator>邢子謙</dc:creator>
  <cp:lastModifiedBy>邢子謙</cp:lastModifiedBy>
  <cp:revision>53</cp:revision>
  <dcterms:created xsi:type="dcterms:W3CDTF">2023-07-23T16:59:41Z</dcterms:created>
  <dcterms:modified xsi:type="dcterms:W3CDTF">2023-08-07T08:46:45Z</dcterms:modified>
</cp:coreProperties>
</file>